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Bernoru" charset="1" panose="00000A00000000000000"/>
      <p:regular r:id="rId18"/>
    </p:embeddedFont>
    <p:embeddedFont>
      <p:font typeface="Josefin Sans Bold" charset="1" panose="00000800000000000000"/>
      <p:regular r:id="rId19"/>
    </p:embeddedFont>
    <p:embeddedFont>
      <p:font typeface="Josefin Sans Bold Italics" charset="1" panose="00000800000000000000"/>
      <p:regular r:id="rId20"/>
    </p:embeddedFont>
    <p:embeddedFont>
      <p:font typeface="Josefin Sans Regular" charset="1" panose="00000500000000000000"/>
      <p:regular r:id="rId21"/>
    </p:embeddedFont>
    <p:embeddedFont>
      <p:font typeface="Josefin Sans Regular Bold" charset="1" panose="00000700000000000000"/>
      <p:regular r:id="rId22"/>
    </p:embeddedFont>
    <p:embeddedFont>
      <p:font typeface="Josefin Sans Regular Italics" charset="1" panose="00000500000000000000"/>
      <p:regular r:id="rId23"/>
    </p:embeddedFont>
    <p:embeddedFont>
      <p:font typeface="Josefin Sans Regular Bold Italics" charset="1" panose="000007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slides/slide1.xml" Type="http://schemas.openxmlformats.org/officeDocument/2006/relationships/slide"/><Relationship Id="rId26" Target="slides/slide2.xml" Type="http://schemas.openxmlformats.org/officeDocument/2006/relationships/slide"/><Relationship Id="rId27" Target="slides/slide3.xml" Type="http://schemas.openxmlformats.org/officeDocument/2006/relationships/slide"/><Relationship Id="rId28" Target="slides/slide4.xml" Type="http://schemas.openxmlformats.org/officeDocument/2006/relationships/slide"/><Relationship Id="rId29" Target="slides/slide5.xml" Type="http://schemas.openxmlformats.org/officeDocument/2006/relationships/slide"/><Relationship Id="rId3" Target="viewProps.xml" Type="http://schemas.openxmlformats.org/officeDocument/2006/relationships/viewProps"/><Relationship Id="rId30" Target="slides/slide6.xml" Type="http://schemas.openxmlformats.org/officeDocument/2006/relationships/slide"/><Relationship Id="rId31" Target="slides/slide7.xml" Type="http://schemas.openxmlformats.org/officeDocument/2006/relationships/slide"/><Relationship Id="rId32" Target="slides/slide8.xml" Type="http://schemas.openxmlformats.org/officeDocument/2006/relationships/slide"/><Relationship Id="rId33" Target="slides/slide9.xml" Type="http://schemas.openxmlformats.org/officeDocument/2006/relationships/slide"/><Relationship Id="rId34" Target="slides/slide10.xml" Type="http://schemas.openxmlformats.org/officeDocument/2006/relationships/slide"/><Relationship Id="rId35" Target="slides/slide11.xml" Type="http://schemas.openxmlformats.org/officeDocument/2006/relationships/slide"/><Relationship Id="rId36" Target="slides/slide12.xml" Type="http://schemas.openxmlformats.org/officeDocument/2006/relationships/slide"/><Relationship Id="rId37" Target="slides/slide13.xml" Type="http://schemas.openxmlformats.org/officeDocument/2006/relationships/slide"/><Relationship Id="rId38" Target="slides/slide14.xml" Type="http://schemas.openxmlformats.org/officeDocument/2006/relationships/slide"/><Relationship Id="rId39" Target="slides/slide15.xml" Type="http://schemas.openxmlformats.org/officeDocument/2006/relationships/slide"/><Relationship Id="rId4" Target="theme/theme1.xml" Type="http://schemas.openxmlformats.org/officeDocument/2006/relationships/theme"/><Relationship Id="rId40" Target="slides/slide16.xml" Type="http://schemas.openxmlformats.org/officeDocument/2006/relationships/slide"/><Relationship Id="rId41" Target="slides/slide17.xml" Type="http://schemas.openxmlformats.org/officeDocument/2006/relationships/slide"/><Relationship Id="rId42" Target="slides/slide18.xml" Type="http://schemas.openxmlformats.org/officeDocument/2006/relationships/slide"/><Relationship Id="rId43" Target="slides/slide19.xml" Type="http://schemas.openxmlformats.org/officeDocument/2006/relationships/slide"/><Relationship Id="rId44" Target="slides/slide20.xml" Type="http://schemas.openxmlformats.org/officeDocument/2006/relationships/slide"/><Relationship Id="rId45" Target="slides/slide21.xml" Type="http://schemas.openxmlformats.org/officeDocument/2006/relationships/slide"/><Relationship Id="rId46" Target="slides/slide22.xml" Type="http://schemas.openxmlformats.org/officeDocument/2006/relationships/slide"/><Relationship Id="rId47" Target="slides/slide23.xml" Type="http://schemas.openxmlformats.org/officeDocument/2006/relationships/slide"/><Relationship Id="rId48" Target="slides/slide2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4.png>
</file>

<file path=ppt/media/image5.png>
</file>

<file path=ppt/media/image6.png>
</file>

<file path=ppt/media/image7.sv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9.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0.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4.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5.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6.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7.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8.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29.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2.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3.png" Type="http://schemas.openxmlformats.org/officeDocument/2006/relationships/image"/><Relationship Id="rId5" Target="../media/image34.jpe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3.png" Type="http://schemas.openxmlformats.org/officeDocument/2006/relationships/image"/><Relationship Id="rId5" Target="../media/image35.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3.png" Type="http://schemas.openxmlformats.org/officeDocument/2006/relationships/image"/><Relationship Id="rId5" Target="../media/image36.png" Type="http://schemas.openxmlformats.org/officeDocument/2006/relationships/image"/><Relationship Id="rId6" Target="../media/image37.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8.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9.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4.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0">
            <a:off x="7600399" y="-2308486"/>
            <a:ext cx="11829668" cy="11949159"/>
          </a:xfrm>
          <a:custGeom>
            <a:avLst/>
            <a:gdLst/>
            <a:ahLst/>
            <a:cxnLst/>
            <a:rect r="r" b="b" t="t" l="l"/>
            <a:pathLst>
              <a:path h="11949159" w="11829668">
                <a:moveTo>
                  <a:pt x="0" y="0"/>
                </a:moveTo>
                <a:lnTo>
                  <a:pt x="11829668" y="0"/>
                </a:lnTo>
                <a:lnTo>
                  <a:pt x="11829668" y="11949159"/>
                </a:lnTo>
                <a:lnTo>
                  <a:pt x="0" y="11949159"/>
                </a:lnTo>
                <a:lnTo>
                  <a:pt x="0" y="0"/>
                </a:lnTo>
                <a:close/>
              </a:path>
            </a:pathLst>
          </a:custGeom>
          <a:blipFill>
            <a:blip r:embed="rId2"/>
            <a:stretch>
              <a:fillRect l="0" t="0" r="0" b="0"/>
            </a:stretch>
          </a:blipFill>
        </p:spPr>
      </p:sp>
      <p:sp>
        <p:nvSpPr>
          <p:cNvPr name="Freeform 3" id="3"/>
          <p:cNvSpPr/>
          <p:nvPr/>
        </p:nvSpPr>
        <p:spPr>
          <a:xfrm flipH="false" flipV="false" rot="0">
            <a:off x="815593" y="902859"/>
            <a:ext cx="503754" cy="580849"/>
          </a:xfrm>
          <a:custGeom>
            <a:avLst/>
            <a:gdLst/>
            <a:ahLst/>
            <a:cxnLst/>
            <a:rect r="r" b="b" t="t" l="l"/>
            <a:pathLst>
              <a:path h="580849" w="503754">
                <a:moveTo>
                  <a:pt x="0" y="0"/>
                </a:moveTo>
                <a:lnTo>
                  <a:pt x="503754" y="0"/>
                </a:lnTo>
                <a:lnTo>
                  <a:pt x="503754" y="580849"/>
                </a:lnTo>
                <a:lnTo>
                  <a:pt x="0" y="5808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815593" y="2777110"/>
            <a:ext cx="12699640" cy="3823586"/>
          </a:xfrm>
          <a:prstGeom prst="rect">
            <a:avLst/>
          </a:prstGeom>
        </p:spPr>
        <p:txBody>
          <a:bodyPr anchor="t" rtlCol="false" tIns="0" lIns="0" bIns="0" rIns="0">
            <a:spAutoFit/>
          </a:bodyPr>
          <a:lstStyle/>
          <a:p>
            <a:pPr>
              <a:lnSpc>
                <a:spcPts val="9908"/>
              </a:lnSpc>
            </a:pPr>
            <a:r>
              <a:rPr lang="en-US" sz="9348">
                <a:solidFill>
                  <a:srgbClr val="272727"/>
                </a:solidFill>
                <a:latin typeface="Bernoru"/>
              </a:rPr>
              <a:t>APLIKASI PEMESANAN TIKET PESAWAT ONLINE</a:t>
            </a:r>
          </a:p>
        </p:txBody>
      </p:sp>
      <p:sp>
        <p:nvSpPr>
          <p:cNvPr name="TextBox 5" id="5"/>
          <p:cNvSpPr txBox="true"/>
          <p:nvPr/>
        </p:nvSpPr>
        <p:spPr>
          <a:xfrm rot="0">
            <a:off x="1644786" y="985321"/>
            <a:ext cx="6910589" cy="358701"/>
          </a:xfrm>
          <a:prstGeom prst="rect">
            <a:avLst/>
          </a:prstGeom>
        </p:spPr>
        <p:txBody>
          <a:bodyPr anchor="t" rtlCol="false" tIns="0" lIns="0" bIns="0" rIns="0">
            <a:spAutoFit/>
          </a:bodyPr>
          <a:lstStyle/>
          <a:p>
            <a:pPr>
              <a:lnSpc>
                <a:spcPts val="2800"/>
              </a:lnSpc>
            </a:pPr>
            <a:r>
              <a:rPr lang="en-US" sz="2000">
                <a:solidFill>
                  <a:srgbClr val="323232"/>
                </a:solidFill>
                <a:latin typeface="Roboto"/>
              </a:rPr>
              <a:t>Rekayasa Perangkat Lunak</a:t>
            </a:r>
          </a:p>
        </p:txBody>
      </p:sp>
      <p:sp>
        <p:nvSpPr>
          <p:cNvPr name="TextBox 6" id="6"/>
          <p:cNvSpPr txBox="true"/>
          <p:nvPr/>
        </p:nvSpPr>
        <p:spPr>
          <a:xfrm rot="0">
            <a:off x="921819" y="6328920"/>
            <a:ext cx="7058546" cy="887021"/>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__________________________</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TextBox 2" id="2"/>
          <p:cNvSpPr txBox="true"/>
          <p:nvPr/>
        </p:nvSpPr>
        <p:spPr>
          <a:xfrm rot="0">
            <a:off x="2603533" y="535660"/>
            <a:ext cx="13080934" cy="919406"/>
          </a:xfrm>
          <a:prstGeom prst="rect">
            <a:avLst/>
          </a:prstGeom>
        </p:spPr>
        <p:txBody>
          <a:bodyPr anchor="t" rtlCol="false" tIns="0" lIns="0" bIns="0" rIns="0">
            <a:spAutoFit/>
          </a:bodyPr>
          <a:lstStyle/>
          <a:p>
            <a:pPr algn="ctr" marL="0" indent="0" lvl="0">
              <a:lnSpc>
                <a:spcPts val="7280"/>
              </a:lnSpc>
              <a:spcBef>
                <a:spcPct val="0"/>
              </a:spcBef>
            </a:pPr>
            <a:r>
              <a:rPr lang="en-US" sz="5600">
                <a:solidFill>
                  <a:srgbClr val="323232"/>
                </a:solidFill>
                <a:latin typeface="Roboto Bold"/>
              </a:rPr>
              <a:t>Entity Relationship </a:t>
            </a:r>
            <a:r>
              <a:rPr lang="en-US" sz="5600">
                <a:solidFill>
                  <a:srgbClr val="323232"/>
                </a:solidFill>
                <a:latin typeface="Roboto Bold"/>
              </a:rPr>
              <a:t>Diagram</a:t>
            </a:r>
          </a:p>
        </p:txBody>
      </p:sp>
      <p:grpSp>
        <p:nvGrpSpPr>
          <p:cNvPr name="Group 3" id="3"/>
          <p:cNvGrpSpPr/>
          <p:nvPr/>
        </p:nvGrpSpPr>
        <p:grpSpPr>
          <a:xfrm rot="0">
            <a:off x="11698162" y="-4957213"/>
            <a:ext cx="11772979" cy="13135745"/>
            <a:chOff x="0" y="0"/>
            <a:chExt cx="15697305" cy="17514327"/>
          </a:xfrm>
        </p:grpSpPr>
        <p:sp>
          <p:nvSpPr>
            <p:cNvPr name="Freeform 4" id="4"/>
            <p:cNvSpPr/>
            <p:nvPr/>
          </p:nvSpPr>
          <p:spPr>
            <a:xfrm flipH="false" flipV="false" rot="4295664">
              <a:off x="1227874" y="1761905"/>
              <a:ext cx="11626808" cy="10972800"/>
            </a:xfrm>
            <a:custGeom>
              <a:avLst/>
              <a:gdLst/>
              <a:ahLst/>
              <a:cxnLst/>
              <a:rect r="r" b="b" t="t" l="l"/>
              <a:pathLst>
                <a:path h="10972800" w="11626808">
                  <a:moveTo>
                    <a:pt x="0" y="0"/>
                  </a:moveTo>
                  <a:lnTo>
                    <a:pt x="11626808" y="0"/>
                  </a:lnTo>
                  <a:lnTo>
                    <a:pt x="11626808" y="10972800"/>
                  </a:lnTo>
                  <a:lnTo>
                    <a:pt x="0" y="10972800"/>
                  </a:lnTo>
                  <a:lnTo>
                    <a:pt x="0" y="0"/>
                  </a:lnTo>
                  <a:close/>
                </a:path>
              </a:pathLst>
            </a:custGeom>
            <a:blipFill>
              <a:blip r:embed="rId2">
                <a:alphaModFix amt="79000"/>
              </a:blip>
              <a:stretch>
                <a:fillRect l="0" t="0" r="0" b="0"/>
              </a:stretch>
            </a:blipFill>
          </p:spPr>
        </p:sp>
        <p:sp>
          <p:nvSpPr>
            <p:cNvPr name="Freeform 5" id="5"/>
            <p:cNvSpPr/>
            <p:nvPr/>
          </p:nvSpPr>
          <p:spPr>
            <a:xfrm flipH="false" flipV="false" rot="4295664">
              <a:off x="2805295" y="4752703"/>
              <a:ext cx="11683549" cy="10972800"/>
            </a:xfrm>
            <a:custGeom>
              <a:avLst/>
              <a:gdLst/>
              <a:ahLst/>
              <a:cxnLst/>
              <a:rect r="r" b="b" t="t" l="l"/>
              <a:pathLst>
                <a:path h="10972800" w="11683549">
                  <a:moveTo>
                    <a:pt x="0" y="0"/>
                  </a:moveTo>
                  <a:lnTo>
                    <a:pt x="11683549" y="0"/>
                  </a:lnTo>
                  <a:lnTo>
                    <a:pt x="11683549" y="10972800"/>
                  </a:lnTo>
                  <a:lnTo>
                    <a:pt x="0" y="10972800"/>
                  </a:lnTo>
                  <a:lnTo>
                    <a:pt x="0" y="0"/>
                  </a:lnTo>
                  <a:close/>
                </a:path>
              </a:pathLst>
            </a:custGeom>
            <a:blipFill>
              <a:blip r:embed="rId3">
                <a:alphaModFix amt="79000"/>
              </a:blip>
              <a:stretch>
                <a:fillRect l="0" t="0" r="0" b="0"/>
              </a:stretch>
            </a:blipFill>
          </p:spPr>
        </p:sp>
      </p:grpSp>
      <p:sp>
        <p:nvSpPr>
          <p:cNvPr name="AutoShape 6" id="6"/>
          <p:cNvSpPr/>
          <p:nvPr/>
        </p:nvSpPr>
        <p:spPr>
          <a:xfrm>
            <a:off x="5821746" y="1921133"/>
            <a:ext cx="6644508" cy="0"/>
          </a:xfrm>
          <a:prstGeom prst="line">
            <a:avLst/>
          </a:prstGeom>
          <a:ln cap="flat" w="47625">
            <a:solidFill>
              <a:srgbClr val="494F56"/>
            </a:solidFill>
            <a:prstDash val="sysDash"/>
            <a:headEnd type="none" len="sm" w="sm"/>
            <a:tailEnd type="none" len="sm" w="sm"/>
          </a:ln>
        </p:spPr>
      </p:sp>
      <p:sp>
        <p:nvSpPr>
          <p:cNvPr name="Freeform 7" id="7"/>
          <p:cNvSpPr/>
          <p:nvPr/>
        </p:nvSpPr>
        <p:spPr>
          <a:xfrm flipH="false" flipV="false" rot="0">
            <a:off x="2967946" y="2393728"/>
            <a:ext cx="12352107" cy="6450608"/>
          </a:xfrm>
          <a:custGeom>
            <a:avLst/>
            <a:gdLst/>
            <a:ahLst/>
            <a:cxnLst/>
            <a:rect r="r" b="b" t="t" l="l"/>
            <a:pathLst>
              <a:path h="6450608" w="12352107">
                <a:moveTo>
                  <a:pt x="0" y="0"/>
                </a:moveTo>
                <a:lnTo>
                  <a:pt x="12352108" y="0"/>
                </a:lnTo>
                <a:lnTo>
                  <a:pt x="12352108" y="6450608"/>
                </a:lnTo>
                <a:lnTo>
                  <a:pt x="0" y="6450608"/>
                </a:lnTo>
                <a:lnTo>
                  <a:pt x="0" y="0"/>
                </a:lnTo>
                <a:close/>
              </a:path>
            </a:pathLst>
          </a:custGeom>
          <a:blipFill>
            <a:blip r:embed="rId4"/>
            <a:stretch>
              <a:fillRect l="0" t="0" r="0" b="-8554"/>
            </a:stretch>
          </a:blipFill>
        </p:spPr>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243849" y="-4276932"/>
            <a:ext cx="16593792" cy="17044836"/>
            <a:chOff x="0" y="0"/>
            <a:chExt cx="22125056" cy="22726448"/>
          </a:xfrm>
        </p:grpSpPr>
        <p:sp>
          <p:nvSpPr>
            <p:cNvPr name="Freeform 3" id="3"/>
            <p:cNvSpPr/>
            <p:nvPr/>
          </p:nvSpPr>
          <p:spPr>
            <a:xfrm flipH="false" flipV="false" rot="4444201">
              <a:off x="3732290" y="2333871"/>
              <a:ext cx="16858860" cy="15910549"/>
            </a:xfrm>
            <a:custGeom>
              <a:avLst/>
              <a:gdLst/>
              <a:ahLst/>
              <a:cxnLst/>
              <a:rect r="r" b="b" t="t" l="l"/>
              <a:pathLst>
                <a:path h="15910549" w="16858860">
                  <a:moveTo>
                    <a:pt x="0" y="0"/>
                  </a:moveTo>
                  <a:lnTo>
                    <a:pt x="16858860" y="0"/>
                  </a:lnTo>
                  <a:lnTo>
                    <a:pt x="16858860" y="15910549"/>
                  </a:lnTo>
                  <a:lnTo>
                    <a:pt x="0" y="15910549"/>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504060" y="4442471"/>
              <a:ext cx="16941135" cy="15910549"/>
            </a:xfrm>
            <a:custGeom>
              <a:avLst/>
              <a:gdLst/>
              <a:ahLst/>
              <a:cxnLst/>
              <a:rect r="r" b="b" t="t" l="l"/>
              <a:pathLst>
                <a:path h="15910549" w="16941135">
                  <a:moveTo>
                    <a:pt x="0" y="0"/>
                  </a:moveTo>
                  <a:lnTo>
                    <a:pt x="16941135" y="0"/>
                  </a:lnTo>
                  <a:lnTo>
                    <a:pt x="16941135" y="15910549"/>
                  </a:lnTo>
                  <a:lnTo>
                    <a:pt x="0" y="15910549"/>
                  </a:lnTo>
                  <a:lnTo>
                    <a:pt x="0" y="0"/>
                  </a:lnTo>
                  <a:close/>
                </a:path>
              </a:pathLst>
            </a:custGeom>
            <a:blipFill>
              <a:blip r:embed="rId3">
                <a:alphaModFix amt="94000"/>
              </a:blip>
              <a:stretch>
                <a:fillRect l="0" t="0" r="0" b="0"/>
              </a:stretch>
            </a:blipFill>
          </p:spPr>
        </p:sp>
      </p:grpSp>
      <p:grpSp>
        <p:nvGrpSpPr>
          <p:cNvPr name="Group 5" id="5"/>
          <p:cNvGrpSpPr>
            <a:grpSpLocks noChangeAspect="true"/>
          </p:cNvGrpSpPr>
          <p:nvPr/>
        </p:nvGrpSpPr>
        <p:grpSpPr>
          <a:xfrm rot="0">
            <a:off x="1028700" y="4407285"/>
            <a:ext cx="8057149" cy="5246370"/>
            <a:chOff x="0" y="0"/>
            <a:chExt cx="3272790" cy="2131060"/>
          </a:xfrm>
        </p:grpSpPr>
        <p:sp>
          <p:nvSpPr>
            <p:cNvPr name="Freeform 6" id="6"/>
            <p:cNvSpPr/>
            <p:nvPr/>
          </p:nvSpPr>
          <p:spPr>
            <a:xfrm flipH="false" flipV="false" rot="0">
              <a:off x="0" y="0"/>
              <a:ext cx="3272790" cy="2131060"/>
            </a:xfrm>
            <a:custGeom>
              <a:avLst/>
              <a:gdLst/>
              <a:ahLst/>
              <a:cxnLst/>
              <a:rect r="r" b="b" t="t" l="l"/>
              <a:pathLst>
                <a:path h="2131060" w="3272790">
                  <a:moveTo>
                    <a:pt x="0" y="0"/>
                  </a:moveTo>
                  <a:lnTo>
                    <a:pt x="2767330" y="0"/>
                  </a:lnTo>
                  <a:cubicBezTo>
                    <a:pt x="3046730" y="0"/>
                    <a:pt x="3272790" y="226060"/>
                    <a:pt x="3272790" y="505460"/>
                  </a:cubicBezTo>
                  <a:lnTo>
                    <a:pt x="3272790" y="505460"/>
                  </a:lnTo>
                  <a:lnTo>
                    <a:pt x="3272790" y="2131060"/>
                  </a:lnTo>
                  <a:lnTo>
                    <a:pt x="3272790" y="2131060"/>
                  </a:lnTo>
                  <a:lnTo>
                    <a:pt x="0" y="2131060"/>
                  </a:lnTo>
                  <a:lnTo>
                    <a:pt x="0" y="2131060"/>
                  </a:lnTo>
                  <a:lnTo>
                    <a:pt x="0" y="0"/>
                  </a:lnTo>
                  <a:lnTo>
                    <a:pt x="0" y="0"/>
                  </a:lnTo>
                  <a:close/>
                </a:path>
              </a:pathLst>
            </a:custGeom>
            <a:blipFill>
              <a:blip r:embed="rId4"/>
              <a:stretch>
                <a:fillRect l="0" t="-7590" r="0" b="-7590"/>
              </a:stretch>
            </a:blipFill>
          </p:spPr>
        </p:sp>
      </p:grpSp>
      <p:sp>
        <p:nvSpPr>
          <p:cNvPr name="TextBox 7" id="7"/>
          <p:cNvSpPr txBox="true"/>
          <p:nvPr/>
        </p:nvSpPr>
        <p:spPr>
          <a:xfrm rot="0">
            <a:off x="10860349" y="1573872"/>
            <a:ext cx="9811881" cy="2492712"/>
          </a:xfrm>
          <a:prstGeom prst="rect">
            <a:avLst/>
          </a:prstGeom>
        </p:spPr>
        <p:txBody>
          <a:bodyPr anchor="t" rtlCol="false" tIns="0" lIns="0" bIns="0" rIns="0">
            <a:spAutoFit/>
          </a:bodyPr>
          <a:lstStyle/>
          <a:p>
            <a:pPr>
              <a:lnSpc>
                <a:spcPts val="9679"/>
              </a:lnSpc>
            </a:pPr>
            <a:r>
              <a:rPr lang="en-US" sz="8799">
                <a:solidFill>
                  <a:srgbClr val="323232"/>
                </a:solidFill>
                <a:latin typeface="Bernoru"/>
              </a:rPr>
              <a:t>TAMPILAN </a:t>
            </a:r>
          </a:p>
          <a:p>
            <a:pPr>
              <a:lnSpc>
                <a:spcPts val="9679"/>
              </a:lnSpc>
            </a:pPr>
            <a:r>
              <a:rPr lang="en-US" sz="8799">
                <a:solidFill>
                  <a:srgbClr val="323232"/>
                </a:solidFill>
                <a:latin typeface="Bernoru"/>
              </a:rPr>
              <a:t>WEB</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735136" y="3803908"/>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AWAL</a:t>
            </a:r>
          </a:p>
        </p:txBody>
      </p:sp>
      <p:grpSp>
        <p:nvGrpSpPr>
          <p:cNvPr name="Group 6" id="6"/>
          <p:cNvGrpSpPr/>
          <p:nvPr/>
        </p:nvGrpSpPr>
        <p:grpSpPr>
          <a:xfrm rot="0">
            <a:off x="9528672" y="404884"/>
            <a:ext cx="7730628" cy="9477233"/>
            <a:chOff x="0" y="0"/>
            <a:chExt cx="10307505" cy="12636310"/>
          </a:xfrm>
        </p:grpSpPr>
        <p:sp>
          <p:nvSpPr>
            <p:cNvPr name="Freeform 7" id="7"/>
            <p:cNvSpPr/>
            <p:nvPr/>
          </p:nvSpPr>
          <p:spPr>
            <a:xfrm flipH="false" flipV="false" rot="0">
              <a:off x="0" y="0"/>
              <a:ext cx="10307505" cy="5052931"/>
            </a:xfrm>
            <a:custGeom>
              <a:avLst/>
              <a:gdLst/>
              <a:ahLst/>
              <a:cxnLst/>
              <a:rect r="r" b="b" t="t" l="l"/>
              <a:pathLst>
                <a:path h="5052931" w="10307505">
                  <a:moveTo>
                    <a:pt x="0" y="0"/>
                  </a:moveTo>
                  <a:lnTo>
                    <a:pt x="10307505" y="0"/>
                  </a:lnTo>
                  <a:lnTo>
                    <a:pt x="10307505" y="5052931"/>
                  </a:lnTo>
                  <a:lnTo>
                    <a:pt x="0" y="5052931"/>
                  </a:lnTo>
                  <a:lnTo>
                    <a:pt x="0" y="0"/>
                  </a:lnTo>
                  <a:close/>
                </a:path>
              </a:pathLst>
            </a:custGeom>
            <a:blipFill>
              <a:blip r:embed="rId4"/>
              <a:stretch>
                <a:fillRect l="0" t="0" r="0" b="0"/>
              </a:stretch>
            </a:blipFill>
          </p:spPr>
        </p:sp>
        <p:sp>
          <p:nvSpPr>
            <p:cNvPr name="Freeform 8" id="8"/>
            <p:cNvSpPr/>
            <p:nvPr/>
          </p:nvSpPr>
          <p:spPr>
            <a:xfrm flipH="false" flipV="false" rot="0">
              <a:off x="0" y="4016881"/>
              <a:ext cx="10307505" cy="4346538"/>
            </a:xfrm>
            <a:custGeom>
              <a:avLst/>
              <a:gdLst/>
              <a:ahLst/>
              <a:cxnLst/>
              <a:rect r="r" b="b" t="t" l="l"/>
              <a:pathLst>
                <a:path h="4346538" w="10307505">
                  <a:moveTo>
                    <a:pt x="0" y="0"/>
                  </a:moveTo>
                  <a:lnTo>
                    <a:pt x="10307505" y="0"/>
                  </a:lnTo>
                  <a:lnTo>
                    <a:pt x="10307505" y="4346538"/>
                  </a:lnTo>
                  <a:lnTo>
                    <a:pt x="0" y="4346538"/>
                  </a:lnTo>
                  <a:lnTo>
                    <a:pt x="0" y="0"/>
                  </a:lnTo>
                  <a:close/>
                </a:path>
              </a:pathLst>
            </a:custGeom>
            <a:blipFill>
              <a:blip r:embed="rId5"/>
              <a:stretch>
                <a:fillRect l="0" t="0" r="0" b="0"/>
              </a:stretch>
            </a:blipFill>
          </p:spPr>
        </p:sp>
        <p:sp>
          <p:nvSpPr>
            <p:cNvPr name="Freeform 9" id="9"/>
            <p:cNvSpPr/>
            <p:nvPr/>
          </p:nvSpPr>
          <p:spPr>
            <a:xfrm flipH="false" flipV="false" rot="0">
              <a:off x="0" y="8053940"/>
              <a:ext cx="10307505" cy="4582370"/>
            </a:xfrm>
            <a:custGeom>
              <a:avLst/>
              <a:gdLst/>
              <a:ahLst/>
              <a:cxnLst/>
              <a:rect r="r" b="b" t="t" l="l"/>
              <a:pathLst>
                <a:path h="4582370" w="10307505">
                  <a:moveTo>
                    <a:pt x="0" y="0"/>
                  </a:moveTo>
                  <a:lnTo>
                    <a:pt x="10307505" y="0"/>
                  </a:lnTo>
                  <a:lnTo>
                    <a:pt x="10307505" y="4582370"/>
                  </a:lnTo>
                  <a:lnTo>
                    <a:pt x="0" y="4582370"/>
                  </a:lnTo>
                  <a:lnTo>
                    <a:pt x="0" y="0"/>
                  </a:lnTo>
                  <a:close/>
                </a:path>
              </a:pathLst>
            </a:custGeom>
            <a:blipFill>
              <a:blip r:embed="rId6"/>
              <a:stretch>
                <a:fillRect l="0" t="0" r="0" b="0"/>
              </a:stretch>
            </a:blipFill>
          </p:spPr>
        </p:sp>
      </p:gr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735136" y="3803908"/>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SIGN IN</a:t>
            </a:r>
          </a:p>
        </p:txBody>
      </p:sp>
      <p:sp>
        <p:nvSpPr>
          <p:cNvPr name="Freeform 6" id="6"/>
          <p:cNvSpPr/>
          <p:nvPr/>
        </p:nvSpPr>
        <p:spPr>
          <a:xfrm flipH="false" flipV="false" rot="0">
            <a:off x="8115098" y="2414691"/>
            <a:ext cx="9599527" cy="5457617"/>
          </a:xfrm>
          <a:custGeom>
            <a:avLst/>
            <a:gdLst/>
            <a:ahLst/>
            <a:cxnLst/>
            <a:rect r="r" b="b" t="t" l="l"/>
            <a:pathLst>
              <a:path h="5457617" w="9599527">
                <a:moveTo>
                  <a:pt x="0" y="0"/>
                </a:moveTo>
                <a:lnTo>
                  <a:pt x="9599527" y="0"/>
                </a:lnTo>
                <a:lnTo>
                  <a:pt x="9599527" y="5457618"/>
                </a:lnTo>
                <a:lnTo>
                  <a:pt x="0" y="5457618"/>
                </a:lnTo>
                <a:lnTo>
                  <a:pt x="0" y="0"/>
                </a:lnTo>
                <a:close/>
              </a:path>
            </a:pathLst>
          </a:custGeom>
          <a:blipFill>
            <a:blip r:embed="rId4"/>
            <a:stretch>
              <a:fillRect l="-13997" t="0" r="-17166" b="0"/>
            </a:stretch>
          </a:blipFill>
        </p:spPr>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735136" y="3803908"/>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SIGN UP</a:t>
            </a:r>
          </a:p>
        </p:txBody>
      </p:sp>
      <p:sp>
        <p:nvSpPr>
          <p:cNvPr name="Freeform 6" id="6"/>
          <p:cNvSpPr/>
          <p:nvPr/>
        </p:nvSpPr>
        <p:spPr>
          <a:xfrm flipH="false" flipV="false" rot="0">
            <a:off x="7983298" y="2538881"/>
            <a:ext cx="9599527" cy="5457617"/>
          </a:xfrm>
          <a:custGeom>
            <a:avLst/>
            <a:gdLst/>
            <a:ahLst/>
            <a:cxnLst/>
            <a:rect r="r" b="b" t="t" l="l"/>
            <a:pathLst>
              <a:path h="5457617" w="9599527">
                <a:moveTo>
                  <a:pt x="0" y="0"/>
                </a:moveTo>
                <a:lnTo>
                  <a:pt x="9599527" y="0"/>
                </a:lnTo>
                <a:lnTo>
                  <a:pt x="9599527" y="5457617"/>
                </a:lnTo>
                <a:lnTo>
                  <a:pt x="0" y="5457617"/>
                </a:lnTo>
                <a:lnTo>
                  <a:pt x="0" y="0"/>
                </a:lnTo>
                <a:close/>
              </a:path>
            </a:pathLst>
          </a:custGeom>
          <a:blipFill>
            <a:blip r:embed="rId4"/>
            <a:stretch>
              <a:fillRect l="-13294" t="0" r="-17748" b="0"/>
            </a:stretch>
          </a:blipFill>
        </p:spPr>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5178691" y="1009650"/>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UTAMA</a:t>
            </a:r>
          </a:p>
        </p:txBody>
      </p:sp>
      <p:sp>
        <p:nvSpPr>
          <p:cNvPr name="Freeform 6" id="6"/>
          <p:cNvSpPr/>
          <p:nvPr/>
        </p:nvSpPr>
        <p:spPr>
          <a:xfrm flipH="false" flipV="false" rot="0">
            <a:off x="3356315" y="3924872"/>
            <a:ext cx="11575369" cy="5457617"/>
          </a:xfrm>
          <a:custGeom>
            <a:avLst/>
            <a:gdLst/>
            <a:ahLst/>
            <a:cxnLst/>
            <a:rect r="r" b="b" t="t" l="l"/>
            <a:pathLst>
              <a:path h="5457617" w="11575369">
                <a:moveTo>
                  <a:pt x="0" y="0"/>
                </a:moveTo>
                <a:lnTo>
                  <a:pt x="11575370" y="0"/>
                </a:lnTo>
                <a:lnTo>
                  <a:pt x="11575370" y="5457617"/>
                </a:lnTo>
                <a:lnTo>
                  <a:pt x="0" y="5457617"/>
                </a:lnTo>
                <a:lnTo>
                  <a:pt x="0" y="0"/>
                </a:lnTo>
                <a:close/>
              </a:path>
            </a:pathLst>
          </a:custGeom>
          <a:blipFill>
            <a:blip r:embed="rId4"/>
            <a:stretch>
              <a:fillRect l="-647" t="-520" r="-216" b="0"/>
            </a:stretch>
          </a:blipFill>
        </p:spPr>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5178691" y="1009650"/>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DATA DIRI</a:t>
            </a:r>
          </a:p>
        </p:txBody>
      </p:sp>
      <p:sp>
        <p:nvSpPr>
          <p:cNvPr name="Freeform 6" id="6"/>
          <p:cNvSpPr/>
          <p:nvPr/>
        </p:nvSpPr>
        <p:spPr>
          <a:xfrm flipH="false" flipV="false" rot="0">
            <a:off x="2789344" y="3800683"/>
            <a:ext cx="12709313" cy="5457617"/>
          </a:xfrm>
          <a:custGeom>
            <a:avLst/>
            <a:gdLst/>
            <a:ahLst/>
            <a:cxnLst/>
            <a:rect r="r" b="b" t="t" l="l"/>
            <a:pathLst>
              <a:path h="5457617" w="12709313">
                <a:moveTo>
                  <a:pt x="0" y="0"/>
                </a:moveTo>
                <a:lnTo>
                  <a:pt x="12709312" y="0"/>
                </a:lnTo>
                <a:lnTo>
                  <a:pt x="12709312" y="5457617"/>
                </a:lnTo>
                <a:lnTo>
                  <a:pt x="0" y="5457617"/>
                </a:lnTo>
                <a:lnTo>
                  <a:pt x="0" y="0"/>
                </a:lnTo>
                <a:close/>
              </a:path>
            </a:pathLst>
          </a:custGeom>
          <a:blipFill>
            <a:blip r:embed="rId4"/>
            <a:stretch>
              <a:fillRect l="0" t="0" r="0" b="0"/>
            </a:stretch>
          </a:blipFill>
        </p:spPr>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4454254" y="1009650"/>
            <a:ext cx="9379493"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PENCARIAN TIKET</a:t>
            </a:r>
          </a:p>
        </p:txBody>
      </p:sp>
      <p:sp>
        <p:nvSpPr>
          <p:cNvPr name="Freeform 6" id="6"/>
          <p:cNvSpPr/>
          <p:nvPr/>
        </p:nvSpPr>
        <p:spPr>
          <a:xfrm flipH="false" flipV="false" rot="0">
            <a:off x="3426979" y="3706591"/>
            <a:ext cx="11434042" cy="5551709"/>
          </a:xfrm>
          <a:custGeom>
            <a:avLst/>
            <a:gdLst/>
            <a:ahLst/>
            <a:cxnLst/>
            <a:rect r="r" b="b" t="t" l="l"/>
            <a:pathLst>
              <a:path h="5551709" w="11434042">
                <a:moveTo>
                  <a:pt x="0" y="0"/>
                </a:moveTo>
                <a:lnTo>
                  <a:pt x="11434042" y="0"/>
                </a:lnTo>
                <a:lnTo>
                  <a:pt x="11434042" y="5551709"/>
                </a:lnTo>
                <a:lnTo>
                  <a:pt x="0" y="5551709"/>
                </a:lnTo>
                <a:lnTo>
                  <a:pt x="0" y="0"/>
                </a:lnTo>
                <a:close/>
              </a:path>
            </a:pathLst>
          </a:custGeom>
          <a:blipFill>
            <a:blip r:embed="rId4"/>
            <a:stretch>
              <a:fillRect l="0" t="0" r="0" b="0"/>
            </a:stretch>
          </a:blipFill>
        </p:spPr>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4174828" y="1009650"/>
            <a:ext cx="9938344"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PEMESANAN TIKET</a:t>
            </a:r>
          </a:p>
        </p:txBody>
      </p:sp>
      <p:sp>
        <p:nvSpPr>
          <p:cNvPr name="Freeform 6" id="6"/>
          <p:cNvSpPr/>
          <p:nvPr/>
        </p:nvSpPr>
        <p:spPr>
          <a:xfrm flipH="false" flipV="false" rot="0">
            <a:off x="3456028" y="3694580"/>
            <a:ext cx="11375945" cy="5563720"/>
          </a:xfrm>
          <a:custGeom>
            <a:avLst/>
            <a:gdLst/>
            <a:ahLst/>
            <a:cxnLst/>
            <a:rect r="r" b="b" t="t" l="l"/>
            <a:pathLst>
              <a:path h="5563720" w="11375945">
                <a:moveTo>
                  <a:pt x="0" y="0"/>
                </a:moveTo>
                <a:lnTo>
                  <a:pt x="11375944" y="0"/>
                </a:lnTo>
                <a:lnTo>
                  <a:pt x="11375944" y="5563720"/>
                </a:lnTo>
                <a:lnTo>
                  <a:pt x="0" y="5563720"/>
                </a:lnTo>
                <a:lnTo>
                  <a:pt x="0" y="0"/>
                </a:lnTo>
                <a:close/>
              </a:path>
            </a:pathLst>
          </a:custGeom>
          <a:blipFill>
            <a:blip r:embed="rId4"/>
            <a:stretch>
              <a:fillRect l="0" t="0" r="0" b="0"/>
            </a:stretch>
          </a:blipFill>
        </p:spPr>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617480" y="-6307037"/>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9328682" y="1009650"/>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Bold"/>
              </a:rPr>
              <a:t>KERANJANG</a:t>
            </a:r>
          </a:p>
        </p:txBody>
      </p:sp>
      <p:sp>
        <p:nvSpPr>
          <p:cNvPr name="Freeform 6" id="6"/>
          <p:cNvSpPr/>
          <p:nvPr/>
        </p:nvSpPr>
        <p:spPr>
          <a:xfrm flipH="false" flipV="false" rot="0">
            <a:off x="1028700" y="3713067"/>
            <a:ext cx="9295172" cy="4194459"/>
          </a:xfrm>
          <a:custGeom>
            <a:avLst/>
            <a:gdLst/>
            <a:ahLst/>
            <a:cxnLst/>
            <a:rect r="r" b="b" t="t" l="l"/>
            <a:pathLst>
              <a:path h="4194459" w="9295172">
                <a:moveTo>
                  <a:pt x="0" y="0"/>
                </a:moveTo>
                <a:lnTo>
                  <a:pt x="9295172" y="0"/>
                </a:lnTo>
                <a:lnTo>
                  <a:pt x="9295172" y="4194459"/>
                </a:lnTo>
                <a:lnTo>
                  <a:pt x="0" y="4194459"/>
                </a:lnTo>
                <a:lnTo>
                  <a:pt x="0" y="0"/>
                </a:lnTo>
                <a:close/>
              </a:path>
            </a:pathLst>
          </a:custGeom>
          <a:blipFill>
            <a:blip r:embed="rId4"/>
            <a:stretch>
              <a:fillRect l="0" t="0" r="0" b="-8728"/>
            </a:stretch>
          </a:blipFill>
        </p:spPr>
      </p:sp>
      <p:sp>
        <p:nvSpPr>
          <p:cNvPr name="Freeform 7" id="7"/>
          <p:cNvSpPr/>
          <p:nvPr/>
        </p:nvSpPr>
        <p:spPr>
          <a:xfrm flipH="false" flipV="false" rot="0">
            <a:off x="7373193" y="6493338"/>
            <a:ext cx="9736502" cy="3559450"/>
          </a:xfrm>
          <a:custGeom>
            <a:avLst/>
            <a:gdLst/>
            <a:ahLst/>
            <a:cxnLst/>
            <a:rect r="r" b="b" t="t" l="l"/>
            <a:pathLst>
              <a:path h="3559450" w="9736502">
                <a:moveTo>
                  <a:pt x="0" y="0"/>
                </a:moveTo>
                <a:lnTo>
                  <a:pt x="9736501" y="0"/>
                </a:lnTo>
                <a:lnTo>
                  <a:pt x="9736501" y="3559449"/>
                </a:lnTo>
                <a:lnTo>
                  <a:pt x="0" y="3559449"/>
                </a:lnTo>
                <a:lnTo>
                  <a:pt x="0" y="0"/>
                </a:lnTo>
                <a:close/>
              </a:path>
            </a:pathLst>
          </a:custGeom>
          <a:blipFill>
            <a:blip r:embed="rId5"/>
            <a:stretch>
              <a:fillRect l="0" t="0" r="0" b="0"/>
            </a:stretch>
          </a:blipFill>
        </p:spPr>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TextBox 2" id="2"/>
          <p:cNvSpPr txBox="true"/>
          <p:nvPr/>
        </p:nvSpPr>
        <p:spPr>
          <a:xfrm rot="0">
            <a:off x="1028700" y="1019175"/>
            <a:ext cx="16230600" cy="1590638"/>
          </a:xfrm>
          <a:prstGeom prst="rect">
            <a:avLst/>
          </a:prstGeom>
        </p:spPr>
        <p:txBody>
          <a:bodyPr anchor="t" rtlCol="false" tIns="0" lIns="0" bIns="0" rIns="0">
            <a:spAutoFit/>
          </a:bodyPr>
          <a:lstStyle/>
          <a:p>
            <a:pPr algn="ctr">
              <a:lnSpc>
                <a:spcPts val="12480"/>
              </a:lnSpc>
            </a:pPr>
            <a:r>
              <a:rPr lang="en-US" sz="10400">
                <a:solidFill>
                  <a:srgbClr val="323232"/>
                </a:solidFill>
                <a:latin typeface="Bernoru"/>
              </a:rPr>
              <a:t>Anggota</a:t>
            </a:r>
          </a:p>
        </p:txBody>
      </p:sp>
      <p:grpSp>
        <p:nvGrpSpPr>
          <p:cNvPr name="Group 3" id="3"/>
          <p:cNvGrpSpPr/>
          <p:nvPr/>
        </p:nvGrpSpPr>
        <p:grpSpPr>
          <a:xfrm rot="0">
            <a:off x="2657292" y="7326975"/>
            <a:ext cx="4247459" cy="1113706"/>
            <a:chOff x="0" y="0"/>
            <a:chExt cx="5663279" cy="1484941"/>
          </a:xfrm>
        </p:grpSpPr>
        <p:sp>
          <p:nvSpPr>
            <p:cNvPr name="TextBox 4" id="4"/>
            <p:cNvSpPr txBox="true"/>
            <p:nvPr/>
          </p:nvSpPr>
          <p:spPr>
            <a:xfrm rot="0">
              <a:off x="0" y="-47625"/>
              <a:ext cx="5663279" cy="890806"/>
            </a:xfrm>
            <a:prstGeom prst="rect">
              <a:avLst/>
            </a:prstGeom>
          </p:spPr>
          <p:txBody>
            <a:bodyPr anchor="t" rtlCol="false" tIns="0" lIns="0" bIns="0" rIns="0">
              <a:spAutoFit/>
            </a:bodyPr>
            <a:lstStyle/>
            <a:p>
              <a:pPr algn="ctr" marL="0" indent="0" lvl="0">
                <a:lnSpc>
                  <a:spcPts val="5460"/>
                </a:lnSpc>
                <a:spcBef>
                  <a:spcPct val="0"/>
                </a:spcBef>
              </a:pPr>
              <a:r>
                <a:rPr lang="en-US" sz="4200">
                  <a:solidFill>
                    <a:srgbClr val="323232"/>
                  </a:solidFill>
                  <a:latin typeface="Josefin Sans Bold"/>
                </a:rPr>
                <a:t>Frisca Dwi</a:t>
              </a:r>
            </a:p>
          </p:txBody>
        </p:sp>
        <p:sp>
          <p:nvSpPr>
            <p:cNvPr name="TextBox 5" id="5"/>
            <p:cNvSpPr txBox="true"/>
            <p:nvPr/>
          </p:nvSpPr>
          <p:spPr>
            <a:xfrm rot="0">
              <a:off x="0" y="952748"/>
              <a:ext cx="5663279" cy="532193"/>
            </a:xfrm>
            <a:prstGeom prst="rect">
              <a:avLst/>
            </a:prstGeom>
          </p:spPr>
          <p:txBody>
            <a:bodyPr anchor="t" rtlCol="false" tIns="0" lIns="0" bIns="0" rIns="0">
              <a:spAutoFit/>
            </a:bodyPr>
            <a:lstStyle/>
            <a:p>
              <a:pPr algn="ctr" marL="0" indent="0" lvl="0">
                <a:lnSpc>
                  <a:spcPts val="3249"/>
                </a:lnSpc>
                <a:spcBef>
                  <a:spcPct val="0"/>
                </a:spcBef>
              </a:pPr>
              <a:r>
                <a:rPr lang="en-US" sz="2499">
                  <a:solidFill>
                    <a:srgbClr val="323232"/>
                  </a:solidFill>
                  <a:latin typeface="Josefin Sans Regular"/>
                </a:rPr>
                <a:t>2110631250038</a:t>
              </a:r>
            </a:p>
          </p:txBody>
        </p:sp>
      </p:grpSp>
      <p:grpSp>
        <p:nvGrpSpPr>
          <p:cNvPr name="Group 6" id="6"/>
          <p:cNvGrpSpPr/>
          <p:nvPr/>
        </p:nvGrpSpPr>
        <p:grpSpPr>
          <a:xfrm rot="0">
            <a:off x="10883389" y="7326975"/>
            <a:ext cx="4992595" cy="1113706"/>
            <a:chOff x="0" y="0"/>
            <a:chExt cx="6656793" cy="1484941"/>
          </a:xfrm>
        </p:grpSpPr>
        <p:sp>
          <p:nvSpPr>
            <p:cNvPr name="TextBox 7" id="7"/>
            <p:cNvSpPr txBox="true"/>
            <p:nvPr/>
          </p:nvSpPr>
          <p:spPr>
            <a:xfrm rot="0">
              <a:off x="0" y="-47625"/>
              <a:ext cx="6656793" cy="890806"/>
            </a:xfrm>
            <a:prstGeom prst="rect">
              <a:avLst/>
            </a:prstGeom>
          </p:spPr>
          <p:txBody>
            <a:bodyPr anchor="t" rtlCol="false" tIns="0" lIns="0" bIns="0" rIns="0">
              <a:spAutoFit/>
            </a:bodyPr>
            <a:lstStyle/>
            <a:p>
              <a:pPr algn="ctr" marL="0" indent="0" lvl="0">
                <a:lnSpc>
                  <a:spcPts val="5460"/>
                </a:lnSpc>
                <a:spcBef>
                  <a:spcPct val="0"/>
                </a:spcBef>
              </a:pPr>
              <a:r>
                <a:rPr lang="en-US" sz="4200">
                  <a:solidFill>
                    <a:srgbClr val="323232"/>
                  </a:solidFill>
                  <a:latin typeface="Josefin Sans Bold"/>
                </a:rPr>
                <a:t>Gabrille Ahmad W.</a:t>
              </a:r>
            </a:p>
          </p:txBody>
        </p:sp>
        <p:sp>
          <p:nvSpPr>
            <p:cNvPr name="TextBox 8" id="8"/>
            <p:cNvSpPr txBox="true"/>
            <p:nvPr/>
          </p:nvSpPr>
          <p:spPr>
            <a:xfrm rot="0">
              <a:off x="0" y="952748"/>
              <a:ext cx="6656793" cy="532193"/>
            </a:xfrm>
            <a:prstGeom prst="rect">
              <a:avLst/>
            </a:prstGeom>
          </p:spPr>
          <p:txBody>
            <a:bodyPr anchor="t" rtlCol="false" tIns="0" lIns="0" bIns="0" rIns="0">
              <a:spAutoFit/>
            </a:bodyPr>
            <a:lstStyle/>
            <a:p>
              <a:pPr algn="ctr" marL="0" indent="0" lvl="0">
                <a:lnSpc>
                  <a:spcPts val="3249"/>
                </a:lnSpc>
                <a:spcBef>
                  <a:spcPct val="0"/>
                </a:spcBef>
              </a:pPr>
              <a:r>
                <a:rPr lang="en-US" sz="2499">
                  <a:solidFill>
                    <a:srgbClr val="323232"/>
                  </a:solidFill>
                  <a:latin typeface="Josefin Sans Regular"/>
                </a:rPr>
                <a:t>2110631250039</a:t>
              </a:r>
            </a:p>
          </p:txBody>
        </p:sp>
      </p:grpSp>
      <p:grpSp>
        <p:nvGrpSpPr>
          <p:cNvPr name="Group 9" id="9"/>
          <p:cNvGrpSpPr/>
          <p:nvPr/>
        </p:nvGrpSpPr>
        <p:grpSpPr>
          <a:xfrm rot="-1194740">
            <a:off x="-4658309" y="3100334"/>
            <a:ext cx="10893507" cy="13732458"/>
            <a:chOff x="0" y="0"/>
            <a:chExt cx="14524676" cy="18309943"/>
          </a:xfrm>
        </p:grpSpPr>
        <p:sp>
          <p:nvSpPr>
            <p:cNvPr name="Freeform 10" id="10"/>
            <p:cNvSpPr/>
            <p:nvPr/>
          </p:nvSpPr>
          <p:spPr>
            <a:xfrm flipH="false" flipV="false" rot="4295664">
              <a:off x="1227874" y="1761905"/>
              <a:ext cx="11626808" cy="10972800"/>
            </a:xfrm>
            <a:custGeom>
              <a:avLst/>
              <a:gdLst/>
              <a:ahLst/>
              <a:cxnLst/>
              <a:rect r="r" b="b" t="t" l="l"/>
              <a:pathLst>
                <a:path h="10972800" w="11626808">
                  <a:moveTo>
                    <a:pt x="0" y="0"/>
                  </a:moveTo>
                  <a:lnTo>
                    <a:pt x="11626808" y="0"/>
                  </a:lnTo>
                  <a:lnTo>
                    <a:pt x="11626808" y="10972800"/>
                  </a:lnTo>
                  <a:lnTo>
                    <a:pt x="0" y="10972800"/>
                  </a:lnTo>
                  <a:lnTo>
                    <a:pt x="0" y="0"/>
                  </a:lnTo>
                  <a:close/>
                </a:path>
              </a:pathLst>
            </a:custGeom>
            <a:blipFill>
              <a:blip r:embed="rId2">
                <a:alphaModFix amt="79000"/>
              </a:blip>
              <a:stretch>
                <a:fillRect l="0" t="0" r="0" b="0"/>
              </a:stretch>
            </a:blipFill>
          </p:spPr>
        </p:sp>
        <p:sp>
          <p:nvSpPr>
            <p:cNvPr name="Freeform 11" id="11"/>
            <p:cNvSpPr/>
            <p:nvPr/>
          </p:nvSpPr>
          <p:spPr>
            <a:xfrm flipH="false" flipV="false" rot="4295664">
              <a:off x="1632666" y="5548319"/>
              <a:ext cx="11683549" cy="10972800"/>
            </a:xfrm>
            <a:custGeom>
              <a:avLst/>
              <a:gdLst/>
              <a:ahLst/>
              <a:cxnLst/>
              <a:rect r="r" b="b" t="t" l="l"/>
              <a:pathLst>
                <a:path h="10972800" w="11683549">
                  <a:moveTo>
                    <a:pt x="0" y="0"/>
                  </a:moveTo>
                  <a:lnTo>
                    <a:pt x="11683549" y="0"/>
                  </a:lnTo>
                  <a:lnTo>
                    <a:pt x="11683549" y="10972800"/>
                  </a:lnTo>
                  <a:lnTo>
                    <a:pt x="0" y="10972800"/>
                  </a:lnTo>
                  <a:lnTo>
                    <a:pt x="0" y="0"/>
                  </a:lnTo>
                  <a:close/>
                </a:path>
              </a:pathLst>
            </a:custGeom>
            <a:blipFill>
              <a:blip r:embed="rId3">
                <a:alphaModFix amt="79000"/>
              </a:blip>
              <a:stretch>
                <a:fillRect l="0" t="0" r="0" b="0"/>
              </a:stretch>
            </a:blipFill>
          </p:spPr>
        </p:sp>
      </p:grpSp>
      <p:grpSp>
        <p:nvGrpSpPr>
          <p:cNvPr name="Group 12" id="12"/>
          <p:cNvGrpSpPr/>
          <p:nvPr/>
        </p:nvGrpSpPr>
        <p:grpSpPr>
          <a:xfrm rot="0">
            <a:off x="3237048" y="3793786"/>
            <a:ext cx="3087947" cy="2998076"/>
            <a:chOff x="0" y="0"/>
            <a:chExt cx="4117263" cy="3997435"/>
          </a:xfrm>
        </p:grpSpPr>
        <p:sp>
          <p:nvSpPr>
            <p:cNvPr name="Freeform 13" id="13"/>
            <p:cNvSpPr/>
            <p:nvPr/>
          </p:nvSpPr>
          <p:spPr>
            <a:xfrm flipH="false" flipV="false" rot="0">
              <a:off x="0" y="0"/>
              <a:ext cx="4117263" cy="3997435"/>
            </a:xfrm>
            <a:custGeom>
              <a:avLst/>
              <a:gdLst/>
              <a:ahLst/>
              <a:cxnLst/>
              <a:rect r="r" b="b" t="t" l="l"/>
              <a:pathLst>
                <a:path h="3997435" w="4117263">
                  <a:moveTo>
                    <a:pt x="0" y="0"/>
                  </a:moveTo>
                  <a:lnTo>
                    <a:pt x="4117263" y="0"/>
                  </a:lnTo>
                  <a:lnTo>
                    <a:pt x="4117263" y="3997435"/>
                  </a:lnTo>
                  <a:lnTo>
                    <a:pt x="0" y="3997435"/>
                  </a:lnTo>
                  <a:lnTo>
                    <a:pt x="0" y="0"/>
                  </a:lnTo>
                  <a:close/>
                </a:path>
              </a:pathLst>
            </a:custGeom>
            <a:blipFill>
              <a:blip r:embed="rId4">
                <a:extLst>
                  <a:ext uri="{96DAC541-7B7A-43D3-8B79-37D633B846F1}">
                    <asvg:svgBlip xmlns:asvg="http://schemas.microsoft.com/office/drawing/2016/SVG/main" r:embed="rId5"/>
                  </a:ext>
                </a:extLst>
              </a:blip>
              <a:stretch>
                <a:fillRect l="0" t="-1498" r="0" b="-1498"/>
              </a:stretch>
            </a:blipFill>
          </p:spPr>
        </p:sp>
        <p:sp>
          <p:nvSpPr>
            <p:cNvPr name="TextBox 14" id="14"/>
            <p:cNvSpPr txBox="true"/>
            <p:nvPr/>
          </p:nvSpPr>
          <p:spPr>
            <a:xfrm rot="0">
              <a:off x="878863" y="1511374"/>
              <a:ext cx="2359537" cy="1193763"/>
            </a:xfrm>
            <a:prstGeom prst="rect">
              <a:avLst/>
            </a:prstGeom>
          </p:spPr>
          <p:txBody>
            <a:bodyPr anchor="t" rtlCol="false" tIns="0" lIns="0" bIns="0" rIns="0">
              <a:spAutoFit/>
            </a:bodyPr>
            <a:lstStyle/>
            <a:p>
              <a:pPr algn="ctr">
                <a:lnSpc>
                  <a:spcPts val="6115"/>
                </a:lnSpc>
              </a:pPr>
              <a:r>
                <a:rPr lang="en-US" sz="7029">
                  <a:solidFill>
                    <a:srgbClr val="323232"/>
                  </a:solidFill>
                  <a:latin typeface="Bernoru"/>
                </a:rPr>
                <a:t>F</a:t>
              </a:r>
            </a:p>
          </p:txBody>
        </p:sp>
      </p:grpSp>
      <p:grpSp>
        <p:nvGrpSpPr>
          <p:cNvPr name="Group 15" id="15"/>
          <p:cNvGrpSpPr/>
          <p:nvPr/>
        </p:nvGrpSpPr>
        <p:grpSpPr>
          <a:xfrm rot="0">
            <a:off x="11508043" y="3793786"/>
            <a:ext cx="2998150" cy="2998076"/>
            <a:chOff x="0" y="0"/>
            <a:chExt cx="3997534" cy="3997435"/>
          </a:xfrm>
        </p:grpSpPr>
        <p:sp>
          <p:nvSpPr>
            <p:cNvPr name="Freeform 16" id="16"/>
            <p:cNvSpPr/>
            <p:nvPr/>
          </p:nvSpPr>
          <p:spPr>
            <a:xfrm flipH="false" flipV="false" rot="0">
              <a:off x="0" y="0"/>
              <a:ext cx="3997534" cy="3997435"/>
            </a:xfrm>
            <a:custGeom>
              <a:avLst/>
              <a:gdLst/>
              <a:ahLst/>
              <a:cxnLst/>
              <a:rect r="r" b="b" t="t" l="l"/>
              <a:pathLst>
                <a:path h="3997435" w="3997534">
                  <a:moveTo>
                    <a:pt x="0" y="0"/>
                  </a:moveTo>
                  <a:lnTo>
                    <a:pt x="3997534" y="0"/>
                  </a:lnTo>
                  <a:lnTo>
                    <a:pt x="3997534" y="3997435"/>
                  </a:lnTo>
                  <a:lnTo>
                    <a:pt x="0" y="3997435"/>
                  </a:lnTo>
                  <a:lnTo>
                    <a:pt x="0" y="0"/>
                  </a:lnTo>
                  <a:close/>
                </a:path>
              </a:pathLst>
            </a:custGeom>
            <a:blipFill>
              <a:blip r:embed="rId4">
                <a:extLst>
                  <a:ext uri="{96DAC541-7B7A-43D3-8B79-37D633B846F1}">
                    <asvg:svgBlip xmlns:asvg="http://schemas.microsoft.com/office/drawing/2016/SVG/main" r:embed="rId5"/>
                  </a:ext>
                </a:extLst>
              </a:blip>
              <a:stretch>
                <a:fillRect l="0" t="-1" r="0" b="-1"/>
              </a:stretch>
            </a:blipFill>
          </p:spPr>
        </p:sp>
        <p:sp>
          <p:nvSpPr>
            <p:cNvPr name="TextBox 17" id="17"/>
            <p:cNvSpPr txBox="true"/>
            <p:nvPr/>
          </p:nvSpPr>
          <p:spPr>
            <a:xfrm rot="0">
              <a:off x="0" y="1363555"/>
              <a:ext cx="3997534" cy="1203649"/>
            </a:xfrm>
            <a:prstGeom prst="rect">
              <a:avLst/>
            </a:prstGeom>
          </p:spPr>
          <p:txBody>
            <a:bodyPr anchor="t" rtlCol="false" tIns="0" lIns="0" bIns="0" rIns="0">
              <a:spAutoFit/>
            </a:bodyPr>
            <a:lstStyle/>
            <a:p>
              <a:pPr algn="ctr">
                <a:lnSpc>
                  <a:spcPts val="7280"/>
                </a:lnSpc>
                <a:spcBef>
                  <a:spcPct val="0"/>
                </a:spcBef>
              </a:pPr>
              <a:r>
                <a:rPr lang="en-US" sz="5600">
                  <a:solidFill>
                    <a:srgbClr val="323232"/>
                  </a:solidFill>
                  <a:latin typeface="Bernoru"/>
                </a:rPr>
                <a:t>G</a:t>
              </a:r>
            </a:p>
          </p:txBody>
        </p:sp>
      </p:gr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4437682" y="-5975866"/>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TextBox 5" id="5"/>
          <p:cNvSpPr txBox="true"/>
          <p:nvPr/>
        </p:nvSpPr>
        <p:spPr>
          <a:xfrm rot="0">
            <a:off x="9328682" y="1009650"/>
            <a:ext cx="7930618" cy="2305050"/>
          </a:xfrm>
          <a:prstGeom prst="rect">
            <a:avLst/>
          </a:prstGeom>
        </p:spPr>
        <p:txBody>
          <a:bodyPr anchor="t" rtlCol="false" tIns="0" lIns="0" bIns="0" rIns="0">
            <a:spAutoFit/>
          </a:bodyPr>
          <a:lstStyle/>
          <a:p>
            <a:pPr algn="ctr">
              <a:lnSpc>
                <a:spcPts val="9000"/>
              </a:lnSpc>
            </a:pPr>
            <a:r>
              <a:rPr lang="en-US" sz="7500">
                <a:solidFill>
                  <a:srgbClr val="323232"/>
                </a:solidFill>
                <a:latin typeface="Bernoru Bold"/>
              </a:rPr>
              <a:t>HALAMAN</a:t>
            </a:r>
          </a:p>
          <a:p>
            <a:pPr algn="ctr">
              <a:lnSpc>
                <a:spcPts val="9000"/>
              </a:lnSpc>
            </a:pPr>
            <a:r>
              <a:rPr lang="en-US" sz="7500">
                <a:solidFill>
                  <a:srgbClr val="323232"/>
                </a:solidFill>
                <a:latin typeface="Bernoru"/>
              </a:rPr>
              <a:t>CETAK TIKET</a:t>
            </a:r>
          </a:p>
        </p:txBody>
      </p:sp>
      <p:sp>
        <p:nvSpPr>
          <p:cNvPr name="Freeform 6" id="6"/>
          <p:cNvSpPr/>
          <p:nvPr/>
        </p:nvSpPr>
        <p:spPr>
          <a:xfrm flipH="false" flipV="false" rot="0">
            <a:off x="1028700" y="3565665"/>
            <a:ext cx="10192069" cy="6136212"/>
          </a:xfrm>
          <a:custGeom>
            <a:avLst/>
            <a:gdLst/>
            <a:ahLst/>
            <a:cxnLst/>
            <a:rect r="r" b="b" t="t" l="l"/>
            <a:pathLst>
              <a:path h="6136212" w="10192069">
                <a:moveTo>
                  <a:pt x="0" y="0"/>
                </a:moveTo>
                <a:lnTo>
                  <a:pt x="10192069" y="0"/>
                </a:lnTo>
                <a:lnTo>
                  <a:pt x="10192069" y="6136212"/>
                </a:lnTo>
                <a:lnTo>
                  <a:pt x="0" y="6136212"/>
                </a:lnTo>
                <a:lnTo>
                  <a:pt x="0" y="0"/>
                </a:lnTo>
                <a:close/>
              </a:path>
            </a:pathLst>
          </a:custGeom>
          <a:blipFill>
            <a:blip r:embed="rId4"/>
            <a:stretch>
              <a:fillRect l="-9137" t="0" r="-3713" b="0"/>
            </a:stretch>
          </a:blipFill>
        </p:spPr>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4444201">
            <a:off x="-5684590" y="4320544"/>
            <a:ext cx="12644145" cy="11932912"/>
          </a:xfrm>
          <a:custGeom>
            <a:avLst/>
            <a:gdLst/>
            <a:ahLst/>
            <a:cxnLst/>
            <a:rect r="r" b="b" t="t" l="l"/>
            <a:pathLst>
              <a:path h="11932912" w="12644145">
                <a:moveTo>
                  <a:pt x="0" y="0"/>
                </a:moveTo>
                <a:lnTo>
                  <a:pt x="12644145" y="0"/>
                </a:lnTo>
                <a:lnTo>
                  <a:pt x="12644145" y="11932912"/>
                </a:lnTo>
                <a:lnTo>
                  <a:pt x="0" y="11932912"/>
                </a:lnTo>
                <a:lnTo>
                  <a:pt x="0" y="0"/>
                </a:lnTo>
                <a:close/>
              </a:path>
            </a:pathLst>
          </a:custGeom>
          <a:blipFill>
            <a:blip r:embed="rId2">
              <a:alphaModFix amt="94000"/>
            </a:blip>
            <a:stretch>
              <a:fillRect l="0" t="0" r="0" b="0"/>
            </a:stretch>
          </a:blipFill>
        </p:spPr>
      </p:sp>
      <p:sp>
        <p:nvSpPr>
          <p:cNvPr name="Freeform 3" id="3"/>
          <p:cNvSpPr/>
          <p:nvPr/>
        </p:nvSpPr>
        <p:spPr>
          <a:xfrm flipH="false" flipV="false" rot="4444201">
            <a:off x="10531189" y="-4454683"/>
            <a:ext cx="12705851" cy="11932912"/>
          </a:xfrm>
          <a:custGeom>
            <a:avLst/>
            <a:gdLst/>
            <a:ahLst/>
            <a:cxnLst/>
            <a:rect r="r" b="b" t="t" l="l"/>
            <a:pathLst>
              <a:path h="11932912" w="12705851">
                <a:moveTo>
                  <a:pt x="0" y="0"/>
                </a:moveTo>
                <a:lnTo>
                  <a:pt x="12705851" y="0"/>
                </a:lnTo>
                <a:lnTo>
                  <a:pt x="12705851" y="11932912"/>
                </a:lnTo>
                <a:lnTo>
                  <a:pt x="0" y="11932912"/>
                </a:lnTo>
                <a:lnTo>
                  <a:pt x="0" y="0"/>
                </a:lnTo>
                <a:close/>
              </a:path>
            </a:pathLst>
          </a:custGeom>
          <a:blipFill>
            <a:blip r:embed="rId3">
              <a:alphaModFix amt="94000"/>
            </a:blip>
            <a:stretch>
              <a:fillRect l="0" t="0" r="0" b="0"/>
            </a:stretch>
          </a:blipFill>
        </p:spPr>
      </p:sp>
      <p:sp>
        <p:nvSpPr>
          <p:cNvPr name="Freeform 4" id="4"/>
          <p:cNvSpPr/>
          <p:nvPr/>
        </p:nvSpPr>
        <p:spPr>
          <a:xfrm flipH="false" flipV="false" rot="0">
            <a:off x="14173200" y="-2603027"/>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stretch>
              <a:fillRect l="0" t="0" r="0" b="0"/>
            </a:stretch>
          </a:blipFill>
        </p:spPr>
      </p:sp>
      <p:grpSp>
        <p:nvGrpSpPr>
          <p:cNvPr name="Group 5" id="5"/>
          <p:cNvGrpSpPr>
            <a:grpSpLocks noChangeAspect="true"/>
          </p:cNvGrpSpPr>
          <p:nvPr/>
        </p:nvGrpSpPr>
        <p:grpSpPr>
          <a:xfrm rot="0">
            <a:off x="8826966" y="4217661"/>
            <a:ext cx="8057149" cy="5246370"/>
            <a:chOff x="0" y="0"/>
            <a:chExt cx="3272790" cy="2131060"/>
          </a:xfrm>
        </p:grpSpPr>
        <p:sp>
          <p:nvSpPr>
            <p:cNvPr name="Freeform 6" id="6"/>
            <p:cNvSpPr/>
            <p:nvPr/>
          </p:nvSpPr>
          <p:spPr>
            <a:xfrm flipH="false" flipV="false" rot="0">
              <a:off x="0" y="0"/>
              <a:ext cx="3272790" cy="2131060"/>
            </a:xfrm>
            <a:custGeom>
              <a:avLst/>
              <a:gdLst/>
              <a:ahLst/>
              <a:cxnLst/>
              <a:rect r="r" b="b" t="t" l="l"/>
              <a:pathLst>
                <a:path h="2131060" w="3272790">
                  <a:moveTo>
                    <a:pt x="0" y="0"/>
                  </a:moveTo>
                  <a:lnTo>
                    <a:pt x="2767330" y="0"/>
                  </a:lnTo>
                  <a:cubicBezTo>
                    <a:pt x="3046730" y="0"/>
                    <a:pt x="3272790" y="226060"/>
                    <a:pt x="3272790" y="505460"/>
                  </a:cubicBezTo>
                  <a:lnTo>
                    <a:pt x="3272790" y="505460"/>
                  </a:lnTo>
                  <a:lnTo>
                    <a:pt x="3272790" y="2131060"/>
                  </a:lnTo>
                  <a:lnTo>
                    <a:pt x="3272790" y="2131060"/>
                  </a:lnTo>
                  <a:lnTo>
                    <a:pt x="0" y="2131060"/>
                  </a:lnTo>
                  <a:lnTo>
                    <a:pt x="0" y="2131060"/>
                  </a:lnTo>
                  <a:lnTo>
                    <a:pt x="0" y="0"/>
                  </a:lnTo>
                  <a:lnTo>
                    <a:pt x="0" y="0"/>
                  </a:lnTo>
                  <a:close/>
                </a:path>
              </a:pathLst>
            </a:custGeom>
            <a:blipFill>
              <a:blip r:embed="rId5"/>
              <a:stretch>
                <a:fillRect l="0" t="-232" r="0" b="-232"/>
              </a:stretch>
            </a:blipFill>
          </p:spPr>
        </p:sp>
      </p:grpSp>
      <p:sp>
        <p:nvSpPr>
          <p:cNvPr name="TextBox 7" id="7"/>
          <p:cNvSpPr txBox="true"/>
          <p:nvPr/>
        </p:nvSpPr>
        <p:spPr>
          <a:xfrm rot="0">
            <a:off x="1297888" y="1587973"/>
            <a:ext cx="6971409" cy="2493010"/>
          </a:xfrm>
          <a:prstGeom prst="rect">
            <a:avLst/>
          </a:prstGeom>
        </p:spPr>
        <p:txBody>
          <a:bodyPr anchor="t" rtlCol="false" tIns="0" lIns="0" bIns="0" rIns="0">
            <a:spAutoFit/>
          </a:bodyPr>
          <a:lstStyle/>
          <a:p>
            <a:pPr>
              <a:lnSpc>
                <a:spcPts val="9679"/>
              </a:lnSpc>
            </a:pPr>
            <a:r>
              <a:rPr lang="en-US" sz="8799">
                <a:solidFill>
                  <a:srgbClr val="323232"/>
                </a:solidFill>
                <a:latin typeface="Bernoru"/>
              </a:rPr>
              <a:t>PENGUJIAN SISTEM</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4444201">
            <a:off x="-5684590" y="4320544"/>
            <a:ext cx="12644145" cy="11932912"/>
          </a:xfrm>
          <a:custGeom>
            <a:avLst/>
            <a:gdLst/>
            <a:ahLst/>
            <a:cxnLst/>
            <a:rect r="r" b="b" t="t" l="l"/>
            <a:pathLst>
              <a:path h="11932912" w="12644145">
                <a:moveTo>
                  <a:pt x="0" y="0"/>
                </a:moveTo>
                <a:lnTo>
                  <a:pt x="12644145" y="0"/>
                </a:lnTo>
                <a:lnTo>
                  <a:pt x="12644145" y="11932912"/>
                </a:lnTo>
                <a:lnTo>
                  <a:pt x="0" y="11932912"/>
                </a:lnTo>
                <a:lnTo>
                  <a:pt x="0" y="0"/>
                </a:lnTo>
                <a:close/>
              </a:path>
            </a:pathLst>
          </a:custGeom>
          <a:blipFill>
            <a:blip r:embed="rId2">
              <a:alphaModFix amt="94000"/>
            </a:blip>
            <a:stretch>
              <a:fillRect l="0" t="0" r="0" b="0"/>
            </a:stretch>
          </a:blipFill>
        </p:spPr>
      </p:sp>
      <p:sp>
        <p:nvSpPr>
          <p:cNvPr name="Freeform 3" id="3"/>
          <p:cNvSpPr/>
          <p:nvPr/>
        </p:nvSpPr>
        <p:spPr>
          <a:xfrm flipH="false" flipV="false" rot="4444201">
            <a:off x="10531189" y="-4454683"/>
            <a:ext cx="12705851" cy="11932912"/>
          </a:xfrm>
          <a:custGeom>
            <a:avLst/>
            <a:gdLst/>
            <a:ahLst/>
            <a:cxnLst/>
            <a:rect r="r" b="b" t="t" l="l"/>
            <a:pathLst>
              <a:path h="11932912" w="12705851">
                <a:moveTo>
                  <a:pt x="0" y="0"/>
                </a:moveTo>
                <a:lnTo>
                  <a:pt x="12705851" y="0"/>
                </a:lnTo>
                <a:lnTo>
                  <a:pt x="12705851" y="11932912"/>
                </a:lnTo>
                <a:lnTo>
                  <a:pt x="0" y="11932912"/>
                </a:lnTo>
                <a:lnTo>
                  <a:pt x="0" y="0"/>
                </a:lnTo>
                <a:close/>
              </a:path>
            </a:pathLst>
          </a:custGeom>
          <a:blipFill>
            <a:blip r:embed="rId3">
              <a:alphaModFix amt="94000"/>
            </a:blip>
            <a:stretch>
              <a:fillRect l="0" t="0" r="0" b="0"/>
            </a:stretch>
          </a:blipFill>
        </p:spPr>
      </p:sp>
      <p:sp>
        <p:nvSpPr>
          <p:cNvPr name="Freeform 4" id="4"/>
          <p:cNvSpPr/>
          <p:nvPr/>
        </p:nvSpPr>
        <p:spPr>
          <a:xfrm flipH="false" flipV="false" rot="0">
            <a:off x="14173200" y="-2603027"/>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stretch>
              <a:fillRect l="0" t="0" r="0" b="0"/>
            </a:stretch>
          </a:blipFill>
        </p:spPr>
      </p:sp>
      <p:sp>
        <p:nvSpPr>
          <p:cNvPr name="Freeform 5" id="5"/>
          <p:cNvSpPr/>
          <p:nvPr/>
        </p:nvSpPr>
        <p:spPr>
          <a:xfrm flipH="false" flipV="false" rot="0">
            <a:off x="637482" y="4223977"/>
            <a:ext cx="8299272" cy="4425512"/>
          </a:xfrm>
          <a:custGeom>
            <a:avLst/>
            <a:gdLst/>
            <a:ahLst/>
            <a:cxnLst/>
            <a:rect r="r" b="b" t="t" l="l"/>
            <a:pathLst>
              <a:path h="4425512" w="8299272">
                <a:moveTo>
                  <a:pt x="0" y="0"/>
                </a:moveTo>
                <a:lnTo>
                  <a:pt x="8299273" y="0"/>
                </a:lnTo>
                <a:lnTo>
                  <a:pt x="8299273" y="4425513"/>
                </a:lnTo>
                <a:lnTo>
                  <a:pt x="0" y="4425513"/>
                </a:lnTo>
                <a:lnTo>
                  <a:pt x="0" y="0"/>
                </a:lnTo>
                <a:close/>
              </a:path>
            </a:pathLst>
          </a:custGeom>
          <a:blipFill>
            <a:blip r:embed="rId5"/>
            <a:stretch>
              <a:fillRect l="0" t="0" r="0" b="0"/>
            </a:stretch>
          </a:blipFill>
        </p:spPr>
      </p:sp>
      <p:sp>
        <p:nvSpPr>
          <p:cNvPr name="TextBox 6" id="6"/>
          <p:cNvSpPr txBox="true"/>
          <p:nvPr/>
        </p:nvSpPr>
        <p:spPr>
          <a:xfrm rot="0">
            <a:off x="4614276" y="576002"/>
            <a:ext cx="9059449" cy="1542708"/>
          </a:xfrm>
          <a:prstGeom prst="rect">
            <a:avLst/>
          </a:prstGeom>
        </p:spPr>
        <p:txBody>
          <a:bodyPr anchor="t" rtlCol="false" tIns="0" lIns="0" bIns="0" rIns="0">
            <a:spAutoFit/>
          </a:bodyPr>
          <a:lstStyle/>
          <a:p>
            <a:pPr algn="ctr">
              <a:lnSpc>
                <a:spcPts val="5991"/>
              </a:lnSpc>
            </a:pPr>
            <a:r>
              <a:rPr lang="en-US" sz="5447">
                <a:solidFill>
                  <a:srgbClr val="323232"/>
                </a:solidFill>
                <a:latin typeface="Bernoru"/>
              </a:rPr>
              <a:t>Non functional Testing (Lighthouse)</a:t>
            </a:r>
          </a:p>
        </p:txBody>
      </p:sp>
      <p:sp>
        <p:nvSpPr>
          <p:cNvPr name="TextBox 7" id="7"/>
          <p:cNvSpPr txBox="true"/>
          <p:nvPr/>
        </p:nvSpPr>
        <p:spPr>
          <a:xfrm rot="0">
            <a:off x="9278669" y="2560616"/>
            <a:ext cx="8329836" cy="7474000"/>
          </a:xfrm>
          <a:prstGeom prst="rect">
            <a:avLst/>
          </a:prstGeom>
        </p:spPr>
        <p:txBody>
          <a:bodyPr anchor="t" rtlCol="false" tIns="0" lIns="0" bIns="0" rIns="0">
            <a:spAutoFit/>
          </a:bodyPr>
          <a:lstStyle/>
          <a:p>
            <a:pPr>
              <a:lnSpc>
                <a:spcPts val="2116"/>
              </a:lnSpc>
              <a:spcBef>
                <a:spcPct val="0"/>
              </a:spcBef>
            </a:pPr>
            <a:r>
              <a:rPr lang="en-US" sz="1763">
                <a:solidFill>
                  <a:srgbClr val="323232"/>
                </a:solidFill>
                <a:latin typeface="Josefin Sans Regular"/>
              </a:rPr>
              <a:t>Hasil audit menggunakan Lighthouse Scoring Calculator menunjukkan evaluasi terhadap empat kategori penilaian, yaitu Performa, Best Practices, Aksesibilitas, dan SEO.</a:t>
            </a:r>
          </a:p>
          <a:p>
            <a:pPr>
              <a:lnSpc>
                <a:spcPts val="2116"/>
              </a:lnSpc>
              <a:spcBef>
                <a:spcPct val="0"/>
              </a:spcBef>
            </a:pPr>
          </a:p>
          <a:p>
            <a:pPr marL="380731" indent="-190366" lvl="1">
              <a:lnSpc>
                <a:spcPts val="2116"/>
              </a:lnSpc>
              <a:buFont typeface="Arial"/>
              <a:buChar char="•"/>
            </a:pPr>
            <a:r>
              <a:rPr lang="en-US" sz="1763">
                <a:solidFill>
                  <a:srgbClr val="323232"/>
                </a:solidFill>
                <a:latin typeface="Josefin Sans Regular"/>
              </a:rPr>
              <a:t>Kategori Performa menunjukkan skor 97 dari 100, menunjukkan tingkat kecepatan dan responsivitas yang tinggi pada website. Beberapa faktor yang dinilai antara lain waktu tampilan konten pertama (FCP), kecepatan loading halaman (Speed Index), tampilan elemen konten terbesar (LCP), keterinteraktifan halaman (TTI), waktu pemblokiran (TBT), dan stabilitas visual (CLS).</a:t>
            </a:r>
          </a:p>
          <a:p>
            <a:pPr>
              <a:lnSpc>
                <a:spcPts val="2116"/>
              </a:lnSpc>
              <a:spcBef>
                <a:spcPct val="0"/>
              </a:spcBef>
            </a:pPr>
          </a:p>
          <a:p>
            <a:pPr marL="380731" indent="-190366" lvl="1">
              <a:lnSpc>
                <a:spcPts val="2116"/>
              </a:lnSpc>
              <a:buFont typeface="Arial"/>
              <a:buChar char="•"/>
            </a:pPr>
            <a:r>
              <a:rPr lang="en-US" sz="1763">
                <a:solidFill>
                  <a:srgbClr val="323232"/>
                </a:solidFill>
                <a:latin typeface="Josefin Sans Regular"/>
              </a:rPr>
              <a:t>Kategori Aksesibilitas menunjukkan bahwa website telah memperhatikan aksesibilitas bagi pengguna dengan kebutuhan khusus, namun tetap diperlukan upaya untuk meningkatkan skor performa aksesibilitas.</a:t>
            </a:r>
          </a:p>
          <a:p>
            <a:pPr>
              <a:lnSpc>
                <a:spcPts val="2116"/>
              </a:lnSpc>
              <a:spcBef>
                <a:spcPct val="0"/>
              </a:spcBef>
            </a:pPr>
          </a:p>
          <a:p>
            <a:pPr marL="380731" indent="-190366" lvl="1">
              <a:lnSpc>
                <a:spcPts val="2116"/>
              </a:lnSpc>
              <a:buFont typeface="Arial"/>
              <a:buChar char="•"/>
            </a:pPr>
            <a:r>
              <a:rPr lang="en-US" sz="1763">
                <a:solidFill>
                  <a:srgbClr val="323232"/>
                </a:solidFill>
                <a:latin typeface="Josefin Sans Regular"/>
              </a:rPr>
              <a:t>Kategori Best Practices memperoleh skor 92 dari 100, menunjukkan kepatuhan website terhadap praktik terbaik dalam pengembangan web, termasuk penggunaan HTTPS, meta tag, viewport, font yang mudah dibaca, dan format gambar yang efisien.</a:t>
            </a:r>
          </a:p>
          <a:p>
            <a:pPr>
              <a:lnSpc>
                <a:spcPts val="2116"/>
              </a:lnSpc>
              <a:spcBef>
                <a:spcPct val="0"/>
              </a:spcBef>
            </a:pPr>
          </a:p>
          <a:p>
            <a:pPr marL="380731" indent="-190366" lvl="1">
              <a:lnSpc>
                <a:spcPts val="2116"/>
              </a:lnSpc>
              <a:buFont typeface="Arial"/>
              <a:buChar char="•"/>
            </a:pPr>
            <a:r>
              <a:rPr lang="en-US" sz="1763">
                <a:solidFill>
                  <a:srgbClr val="323232"/>
                </a:solidFill>
                <a:latin typeface="Josefin Sans Regular"/>
              </a:rPr>
              <a:t>Kategori SEO memperoleh skor 78, menunjukkan penilaian terhadap faktor-faktor terkait SEO. Meskipun skor tersebut sudah cukup baik, masih terdapat beberapa aspek yang perlu diperbaiki untuk meningkatkan performa SEO secara keseluruhan.</a:t>
            </a:r>
          </a:p>
          <a:p>
            <a:pPr>
              <a:lnSpc>
                <a:spcPts val="2116"/>
              </a:lnSpc>
              <a:spcBef>
                <a:spcPct val="0"/>
              </a:spcBef>
            </a:pPr>
          </a:p>
          <a:p>
            <a:pPr>
              <a:lnSpc>
                <a:spcPts val="2116"/>
              </a:lnSpc>
              <a:spcBef>
                <a:spcPct val="0"/>
              </a:spcBef>
            </a:pPr>
            <a:r>
              <a:rPr lang="en-US" sz="1763">
                <a:solidFill>
                  <a:srgbClr val="323232"/>
                </a:solidFill>
                <a:latin typeface="Josefin Sans Regular"/>
              </a:rPr>
              <a:t>Hasil audit ini memberikan gambaran tentang performa, kepatuhan praktik terbaik, aksesibilitas, dan optimasi SEO dari website yang dievaluasi menggunakan Lighthouse Scoring Calculator.</a:t>
            </a:r>
          </a:p>
        </p:txBody>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4444201">
            <a:off x="-5684590" y="4320544"/>
            <a:ext cx="12644145" cy="11932912"/>
          </a:xfrm>
          <a:custGeom>
            <a:avLst/>
            <a:gdLst/>
            <a:ahLst/>
            <a:cxnLst/>
            <a:rect r="r" b="b" t="t" l="l"/>
            <a:pathLst>
              <a:path h="11932912" w="12644145">
                <a:moveTo>
                  <a:pt x="0" y="0"/>
                </a:moveTo>
                <a:lnTo>
                  <a:pt x="12644145" y="0"/>
                </a:lnTo>
                <a:lnTo>
                  <a:pt x="12644145" y="11932912"/>
                </a:lnTo>
                <a:lnTo>
                  <a:pt x="0" y="11932912"/>
                </a:lnTo>
                <a:lnTo>
                  <a:pt x="0" y="0"/>
                </a:lnTo>
                <a:close/>
              </a:path>
            </a:pathLst>
          </a:custGeom>
          <a:blipFill>
            <a:blip r:embed="rId2">
              <a:alphaModFix amt="94000"/>
            </a:blip>
            <a:stretch>
              <a:fillRect l="0" t="0" r="0" b="0"/>
            </a:stretch>
          </a:blipFill>
        </p:spPr>
      </p:sp>
      <p:sp>
        <p:nvSpPr>
          <p:cNvPr name="Freeform 3" id="3"/>
          <p:cNvSpPr/>
          <p:nvPr/>
        </p:nvSpPr>
        <p:spPr>
          <a:xfrm flipH="false" flipV="false" rot="4444201">
            <a:off x="10531189" y="-4454683"/>
            <a:ext cx="12705851" cy="11932912"/>
          </a:xfrm>
          <a:custGeom>
            <a:avLst/>
            <a:gdLst/>
            <a:ahLst/>
            <a:cxnLst/>
            <a:rect r="r" b="b" t="t" l="l"/>
            <a:pathLst>
              <a:path h="11932912" w="12705851">
                <a:moveTo>
                  <a:pt x="0" y="0"/>
                </a:moveTo>
                <a:lnTo>
                  <a:pt x="12705851" y="0"/>
                </a:lnTo>
                <a:lnTo>
                  <a:pt x="12705851" y="11932912"/>
                </a:lnTo>
                <a:lnTo>
                  <a:pt x="0" y="11932912"/>
                </a:lnTo>
                <a:lnTo>
                  <a:pt x="0" y="0"/>
                </a:lnTo>
                <a:close/>
              </a:path>
            </a:pathLst>
          </a:custGeom>
          <a:blipFill>
            <a:blip r:embed="rId3">
              <a:alphaModFix amt="94000"/>
            </a:blip>
            <a:stretch>
              <a:fillRect l="0" t="0" r="0" b="0"/>
            </a:stretch>
          </a:blipFill>
        </p:spPr>
      </p:sp>
      <p:sp>
        <p:nvSpPr>
          <p:cNvPr name="Freeform 4" id="4"/>
          <p:cNvSpPr/>
          <p:nvPr/>
        </p:nvSpPr>
        <p:spPr>
          <a:xfrm flipH="false" flipV="false" rot="0">
            <a:off x="14173200" y="-2603027"/>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stretch>
              <a:fillRect l="0" t="0" r="0" b="0"/>
            </a:stretch>
          </a:blipFill>
        </p:spPr>
      </p:sp>
      <p:sp>
        <p:nvSpPr>
          <p:cNvPr name="Freeform 5" id="5"/>
          <p:cNvSpPr/>
          <p:nvPr/>
        </p:nvSpPr>
        <p:spPr>
          <a:xfrm flipH="false" flipV="false" rot="0">
            <a:off x="4636216" y="7557223"/>
            <a:ext cx="11697679" cy="2085950"/>
          </a:xfrm>
          <a:custGeom>
            <a:avLst/>
            <a:gdLst/>
            <a:ahLst/>
            <a:cxnLst/>
            <a:rect r="r" b="b" t="t" l="l"/>
            <a:pathLst>
              <a:path h="2085950" w="11697679">
                <a:moveTo>
                  <a:pt x="0" y="0"/>
                </a:moveTo>
                <a:lnTo>
                  <a:pt x="11697679" y="0"/>
                </a:lnTo>
                <a:lnTo>
                  <a:pt x="11697679" y="2085950"/>
                </a:lnTo>
                <a:lnTo>
                  <a:pt x="0" y="2085950"/>
                </a:lnTo>
                <a:lnTo>
                  <a:pt x="0" y="0"/>
                </a:lnTo>
                <a:close/>
              </a:path>
            </a:pathLst>
          </a:custGeom>
          <a:blipFill>
            <a:blip r:embed="rId5"/>
            <a:stretch>
              <a:fillRect l="0" t="0" r="0" b="0"/>
            </a:stretch>
          </a:blipFill>
        </p:spPr>
      </p:sp>
      <p:sp>
        <p:nvSpPr>
          <p:cNvPr name="Freeform 6" id="6"/>
          <p:cNvSpPr/>
          <p:nvPr/>
        </p:nvSpPr>
        <p:spPr>
          <a:xfrm flipH="false" flipV="false" rot="0">
            <a:off x="9144000" y="2160639"/>
            <a:ext cx="7189895" cy="4929859"/>
          </a:xfrm>
          <a:custGeom>
            <a:avLst/>
            <a:gdLst/>
            <a:ahLst/>
            <a:cxnLst/>
            <a:rect r="r" b="b" t="t" l="l"/>
            <a:pathLst>
              <a:path h="4929859" w="7189895">
                <a:moveTo>
                  <a:pt x="0" y="0"/>
                </a:moveTo>
                <a:lnTo>
                  <a:pt x="7189895" y="0"/>
                </a:lnTo>
                <a:lnTo>
                  <a:pt x="7189895" y="4929859"/>
                </a:lnTo>
                <a:lnTo>
                  <a:pt x="0" y="4929859"/>
                </a:lnTo>
                <a:lnTo>
                  <a:pt x="0" y="0"/>
                </a:lnTo>
                <a:close/>
              </a:path>
            </a:pathLst>
          </a:custGeom>
          <a:blipFill>
            <a:blip r:embed="rId6"/>
            <a:stretch>
              <a:fillRect l="0" t="0" r="0" b="0"/>
            </a:stretch>
          </a:blipFill>
        </p:spPr>
      </p:sp>
      <p:sp>
        <p:nvSpPr>
          <p:cNvPr name="TextBox 7" id="7"/>
          <p:cNvSpPr txBox="true"/>
          <p:nvPr/>
        </p:nvSpPr>
        <p:spPr>
          <a:xfrm rot="0">
            <a:off x="4122632" y="821554"/>
            <a:ext cx="10042737" cy="872190"/>
          </a:xfrm>
          <a:prstGeom prst="rect">
            <a:avLst/>
          </a:prstGeom>
        </p:spPr>
        <p:txBody>
          <a:bodyPr anchor="t" rtlCol="false" tIns="0" lIns="0" bIns="0" rIns="0">
            <a:spAutoFit/>
          </a:bodyPr>
          <a:lstStyle/>
          <a:p>
            <a:pPr algn="ctr">
              <a:lnSpc>
                <a:spcPts val="6642"/>
              </a:lnSpc>
            </a:pPr>
            <a:r>
              <a:rPr lang="en-US" sz="6038">
                <a:solidFill>
                  <a:srgbClr val="323232"/>
                </a:solidFill>
                <a:latin typeface="Bernoru"/>
              </a:rPr>
              <a:t>USER TESTING</a:t>
            </a:r>
          </a:p>
        </p:txBody>
      </p:sp>
      <p:sp>
        <p:nvSpPr>
          <p:cNvPr name="TextBox 8" id="8"/>
          <p:cNvSpPr txBox="true"/>
          <p:nvPr/>
        </p:nvSpPr>
        <p:spPr>
          <a:xfrm rot="0">
            <a:off x="1018638" y="3046447"/>
            <a:ext cx="7235156" cy="3438153"/>
          </a:xfrm>
          <a:prstGeom prst="rect">
            <a:avLst/>
          </a:prstGeom>
        </p:spPr>
        <p:txBody>
          <a:bodyPr anchor="t" rtlCol="false" tIns="0" lIns="0" bIns="0" rIns="0">
            <a:spAutoFit/>
          </a:bodyPr>
          <a:lstStyle/>
          <a:p>
            <a:pPr>
              <a:lnSpc>
                <a:spcPts val="2759"/>
              </a:lnSpc>
              <a:spcBef>
                <a:spcPct val="0"/>
              </a:spcBef>
            </a:pPr>
            <a:r>
              <a:rPr lang="en-US" sz="2299">
                <a:solidFill>
                  <a:srgbClr val="323232"/>
                </a:solidFill>
                <a:latin typeface="Josefin Sans Regular"/>
              </a:rPr>
              <a:t>Dalam survei menggunakan kuesioner dengan 10 pertanyaan, dilakukan penilaian dengan skala Likert lima poin untuk mengukur berbagai aspek pengalaman pengguna. Pertanyaan-pertanyaan tersebut meliputi kesan umum terhadap sistem, tingkat kemudahan penggunaan, efisiensi, keterlibatan, dan kepuasan pengguna. Hasil survei tersebut ditampilkan dalam  grafik plot yang membentuk analisis variabel tunggal berdasarkan angka penilaian dari kuesioner.</a:t>
            </a:r>
          </a:p>
        </p:txBody>
      </p:sp>
    </p:spTree>
  </p:cSld>
  <p:clrMapOvr>
    <a:masterClrMapping/>
  </p:clrMapOvr>
  <p:transition spd="slow">
    <p:push dir="l"/>
  </p:transition>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4220125">
            <a:off x="2469596" y="2250694"/>
            <a:ext cx="4404989" cy="4449484"/>
          </a:xfrm>
          <a:custGeom>
            <a:avLst/>
            <a:gdLst/>
            <a:ahLst/>
            <a:cxnLst/>
            <a:rect r="r" b="b" t="t" l="l"/>
            <a:pathLst>
              <a:path h="4449484" w="4404989">
                <a:moveTo>
                  <a:pt x="0" y="0"/>
                </a:moveTo>
                <a:lnTo>
                  <a:pt x="4404989" y="0"/>
                </a:lnTo>
                <a:lnTo>
                  <a:pt x="4404989" y="4449484"/>
                </a:lnTo>
                <a:lnTo>
                  <a:pt x="0" y="4449484"/>
                </a:lnTo>
                <a:lnTo>
                  <a:pt x="0" y="0"/>
                </a:lnTo>
                <a:close/>
              </a:path>
            </a:pathLst>
          </a:custGeom>
          <a:blipFill>
            <a:blip r:embed="rId2"/>
            <a:stretch>
              <a:fillRect l="0" t="0" r="0" b="0"/>
            </a:stretch>
          </a:blipFill>
        </p:spPr>
      </p:sp>
      <p:sp>
        <p:nvSpPr>
          <p:cNvPr name="TextBox 3" id="3"/>
          <p:cNvSpPr txBox="true"/>
          <p:nvPr/>
        </p:nvSpPr>
        <p:spPr>
          <a:xfrm rot="0">
            <a:off x="4947180" y="4113447"/>
            <a:ext cx="8393639" cy="1292297"/>
          </a:xfrm>
          <a:prstGeom prst="rect">
            <a:avLst/>
          </a:prstGeom>
        </p:spPr>
        <p:txBody>
          <a:bodyPr anchor="t" rtlCol="false" tIns="0" lIns="0" bIns="0" rIns="0">
            <a:spAutoFit/>
          </a:bodyPr>
          <a:lstStyle/>
          <a:p>
            <a:pPr>
              <a:lnSpc>
                <a:spcPts val="9503"/>
              </a:lnSpc>
            </a:pPr>
            <a:r>
              <a:rPr lang="en-US" sz="9899">
                <a:solidFill>
                  <a:srgbClr val="323232"/>
                </a:solidFill>
                <a:latin typeface="Bernoru"/>
              </a:rPr>
              <a:t>THANK YOU !</a:t>
            </a:r>
          </a:p>
        </p:txBody>
      </p:sp>
      <p:sp>
        <p:nvSpPr>
          <p:cNvPr name="Freeform 4" id="4"/>
          <p:cNvSpPr/>
          <p:nvPr/>
        </p:nvSpPr>
        <p:spPr>
          <a:xfrm flipH="false" flipV="false" rot="5400000">
            <a:off x="10234896" y="-3742620"/>
            <a:ext cx="13377152" cy="12624688"/>
          </a:xfrm>
          <a:custGeom>
            <a:avLst/>
            <a:gdLst/>
            <a:ahLst/>
            <a:cxnLst/>
            <a:rect r="r" b="b" t="t" l="l"/>
            <a:pathLst>
              <a:path h="12624688" w="13377152">
                <a:moveTo>
                  <a:pt x="0" y="0"/>
                </a:moveTo>
                <a:lnTo>
                  <a:pt x="13377152" y="0"/>
                </a:lnTo>
                <a:lnTo>
                  <a:pt x="13377152" y="12624688"/>
                </a:lnTo>
                <a:lnTo>
                  <a:pt x="0" y="12624688"/>
                </a:lnTo>
                <a:lnTo>
                  <a:pt x="0" y="0"/>
                </a:lnTo>
                <a:close/>
              </a:path>
            </a:pathLst>
          </a:custGeom>
          <a:blipFill>
            <a:blip r:embed="rId3">
              <a:alphaModFix amt="94000"/>
            </a:blip>
            <a:stretch>
              <a:fillRect l="0" t="0" r="0" b="0"/>
            </a:stretch>
          </a:blipFill>
        </p:spPr>
      </p:sp>
      <p:sp>
        <p:nvSpPr>
          <p:cNvPr name="Freeform 5" id="5"/>
          <p:cNvSpPr/>
          <p:nvPr/>
        </p:nvSpPr>
        <p:spPr>
          <a:xfrm flipH="false" flipV="false" rot="5400000">
            <a:off x="15665185" y="1655183"/>
            <a:ext cx="6387870" cy="5999274"/>
          </a:xfrm>
          <a:custGeom>
            <a:avLst/>
            <a:gdLst/>
            <a:ahLst/>
            <a:cxnLst/>
            <a:rect r="r" b="b" t="t" l="l"/>
            <a:pathLst>
              <a:path h="5999274" w="6387870">
                <a:moveTo>
                  <a:pt x="0" y="0"/>
                </a:moveTo>
                <a:lnTo>
                  <a:pt x="6387869" y="0"/>
                </a:lnTo>
                <a:lnTo>
                  <a:pt x="6387869" y="5999274"/>
                </a:lnTo>
                <a:lnTo>
                  <a:pt x="0" y="5999274"/>
                </a:lnTo>
                <a:lnTo>
                  <a:pt x="0" y="0"/>
                </a:lnTo>
                <a:close/>
              </a:path>
            </a:pathLst>
          </a:custGeom>
          <a:blipFill>
            <a:blip r:embed="rId4">
              <a:alphaModFix amt="94000"/>
            </a:blip>
            <a:stretch>
              <a:fillRect l="0" t="0" r="0" b="0"/>
            </a:stretch>
          </a:blipFill>
        </p:spPr>
      </p:sp>
      <p:sp>
        <p:nvSpPr>
          <p:cNvPr name="TextBox 6" id="6"/>
          <p:cNvSpPr txBox="true"/>
          <p:nvPr/>
        </p:nvSpPr>
        <p:spPr>
          <a:xfrm rot="0">
            <a:off x="5886245" y="4652365"/>
            <a:ext cx="6515509" cy="887021"/>
          </a:xfrm>
          <a:prstGeom prst="rect">
            <a:avLst/>
          </a:prstGeom>
        </p:spPr>
        <p:txBody>
          <a:bodyPr anchor="t" rtlCol="false" tIns="0" lIns="0" bIns="0" rIns="0">
            <a:spAutoFit/>
          </a:bodyPr>
          <a:lstStyle/>
          <a:p>
            <a:pPr algn="ctr">
              <a:lnSpc>
                <a:spcPts val="7279"/>
              </a:lnSpc>
            </a:pPr>
            <a:r>
              <a:rPr lang="en-US" sz="5199">
                <a:solidFill>
                  <a:srgbClr val="323232"/>
                </a:solidFill>
                <a:latin typeface="Open Sans Bold"/>
              </a:rPr>
              <a:t>________________________</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4220125">
            <a:off x="1088245" y="3098432"/>
            <a:ext cx="5497503" cy="5553034"/>
          </a:xfrm>
          <a:custGeom>
            <a:avLst/>
            <a:gdLst/>
            <a:ahLst/>
            <a:cxnLst/>
            <a:rect r="r" b="b" t="t" l="l"/>
            <a:pathLst>
              <a:path h="5553034" w="5497503">
                <a:moveTo>
                  <a:pt x="0" y="0"/>
                </a:moveTo>
                <a:lnTo>
                  <a:pt x="5497504" y="0"/>
                </a:lnTo>
                <a:lnTo>
                  <a:pt x="5497504" y="5553034"/>
                </a:lnTo>
                <a:lnTo>
                  <a:pt x="0" y="5553034"/>
                </a:lnTo>
                <a:lnTo>
                  <a:pt x="0" y="0"/>
                </a:lnTo>
                <a:close/>
              </a:path>
            </a:pathLst>
          </a:custGeom>
          <a:blipFill>
            <a:blip r:embed="rId2"/>
            <a:stretch>
              <a:fillRect l="0" t="0" r="0" b="0"/>
            </a:stretch>
          </a:blipFill>
        </p:spPr>
      </p:sp>
      <p:sp>
        <p:nvSpPr>
          <p:cNvPr name="TextBox 3" id="3"/>
          <p:cNvSpPr txBox="true"/>
          <p:nvPr/>
        </p:nvSpPr>
        <p:spPr>
          <a:xfrm rot="0">
            <a:off x="1028700" y="1028700"/>
            <a:ext cx="11632562" cy="1914525"/>
          </a:xfrm>
          <a:prstGeom prst="rect">
            <a:avLst/>
          </a:prstGeom>
        </p:spPr>
        <p:txBody>
          <a:bodyPr anchor="t" rtlCol="false" tIns="0" lIns="0" bIns="0" rIns="0">
            <a:spAutoFit/>
          </a:bodyPr>
          <a:lstStyle/>
          <a:p>
            <a:pPr>
              <a:lnSpc>
                <a:spcPts val="15149"/>
              </a:lnSpc>
            </a:pPr>
            <a:r>
              <a:rPr lang="en-US" sz="12624">
                <a:solidFill>
                  <a:srgbClr val="323232"/>
                </a:solidFill>
                <a:latin typeface="Bernoru Bold"/>
              </a:rPr>
              <a:t>AGENDA</a:t>
            </a:r>
          </a:p>
        </p:txBody>
      </p:sp>
      <p:sp>
        <p:nvSpPr>
          <p:cNvPr name="TextBox 4" id="4"/>
          <p:cNvSpPr txBox="true"/>
          <p:nvPr/>
        </p:nvSpPr>
        <p:spPr>
          <a:xfrm rot="0">
            <a:off x="9606917" y="4434704"/>
            <a:ext cx="6791597" cy="511810"/>
          </a:xfrm>
          <a:prstGeom prst="rect">
            <a:avLst/>
          </a:prstGeom>
        </p:spPr>
        <p:txBody>
          <a:bodyPr anchor="t" rtlCol="false" tIns="0" lIns="0" bIns="0" rIns="0">
            <a:spAutoFit/>
          </a:bodyPr>
          <a:lstStyle/>
          <a:p>
            <a:pPr>
              <a:lnSpc>
                <a:spcPts val="4160"/>
              </a:lnSpc>
            </a:pPr>
            <a:r>
              <a:rPr lang="en-US" sz="3200">
                <a:solidFill>
                  <a:srgbClr val="323232"/>
                </a:solidFill>
                <a:latin typeface="Josefin Sans Regular"/>
              </a:rPr>
              <a:t>Pendahuluan</a:t>
            </a:r>
          </a:p>
        </p:txBody>
      </p:sp>
      <p:sp>
        <p:nvSpPr>
          <p:cNvPr name="TextBox 5" id="5"/>
          <p:cNvSpPr txBox="true"/>
          <p:nvPr/>
        </p:nvSpPr>
        <p:spPr>
          <a:xfrm rot="0">
            <a:off x="9606917" y="5391566"/>
            <a:ext cx="7404475" cy="511810"/>
          </a:xfrm>
          <a:prstGeom prst="rect">
            <a:avLst/>
          </a:prstGeom>
        </p:spPr>
        <p:txBody>
          <a:bodyPr anchor="t" rtlCol="false" tIns="0" lIns="0" bIns="0" rIns="0">
            <a:spAutoFit/>
          </a:bodyPr>
          <a:lstStyle/>
          <a:p>
            <a:pPr>
              <a:lnSpc>
                <a:spcPts val="4160"/>
              </a:lnSpc>
            </a:pPr>
            <a:r>
              <a:rPr lang="en-US" sz="3200">
                <a:solidFill>
                  <a:srgbClr val="323232"/>
                </a:solidFill>
                <a:latin typeface="Josefin Sans Regular"/>
              </a:rPr>
              <a:t>Metode Penelitian</a:t>
            </a:r>
          </a:p>
        </p:txBody>
      </p:sp>
      <p:sp>
        <p:nvSpPr>
          <p:cNvPr name="TextBox 6" id="6"/>
          <p:cNvSpPr txBox="true"/>
          <p:nvPr/>
        </p:nvSpPr>
        <p:spPr>
          <a:xfrm rot="0">
            <a:off x="9606917" y="6348428"/>
            <a:ext cx="7966279" cy="511810"/>
          </a:xfrm>
          <a:prstGeom prst="rect">
            <a:avLst/>
          </a:prstGeom>
        </p:spPr>
        <p:txBody>
          <a:bodyPr anchor="t" rtlCol="false" tIns="0" lIns="0" bIns="0" rIns="0">
            <a:spAutoFit/>
          </a:bodyPr>
          <a:lstStyle/>
          <a:p>
            <a:pPr>
              <a:lnSpc>
                <a:spcPts val="4160"/>
              </a:lnSpc>
            </a:pPr>
            <a:r>
              <a:rPr lang="en-US" sz="3200">
                <a:solidFill>
                  <a:srgbClr val="323232"/>
                </a:solidFill>
                <a:latin typeface="Josefin Sans Regular"/>
              </a:rPr>
              <a:t>Perancangan Sistem</a:t>
            </a:r>
          </a:p>
        </p:txBody>
      </p:sp>
      <p:sp>
        <p:nvSpPr>
          <p:cNvPr name="TextBox 7" id="7"/>
          <p:cNvSpPr txBox="true"/>
          <p:nvPr/>
        </p:nvSpPr>
        <p:spPr>
          <a:xfrm rot="0">
            <a:off x="9606917" y="8264769"/>
            <a:ext cx="4818058" cy="511810"/>
          </a:xfrm>
          <a:prstGeom prst="rect">
            <a:avLst/>
          </a:prstGeom>
        </p:spPr>
        <p:txBody>
          <a:bodyPr anchor="t" rtlCol="false" tIns="0" lIns="0" bIns="0" rIns="0">
            <a:spAutoFit/>
          </a:bodyPr>
          <a:lstStyle/>
          <a:p>
            <a:pPr>
              <a:lnSpc>
                <a:spcPts val="4160"/>
              </a:lnSpc>
            </a:pPr>
            <a:r>
              <a:rPr lang="en-US" sz="3200">
                <a:solidFill>
                  <a:srgbClr val="323232"/>
                </a:solidFill>
                <a:latin typeface="Josefin Sans Regular"/>
              </a:rPr>
              <a:t>Pengujian Sistem</a:t>
            </a:r>
          </a:p>
        </p:txBody>
      </p:sp>
      <p:sp>
        <p:nvSpPr>
          <p:cNvPr name="TextBox 8" id="8"/>
          <p:cNvSpPr txBox="true"/>
          <p:nvPr/>
        </p:nvSpPr>
        <p:spPr>
          <a:xfrm rot="0">
            <a:off x="9606917" y="7305290"/>
            <a:ext cx="7149109" cy="511810"/>
          </a:xfrm>
          <a:prstGeom prst="rect">
            <a:avLst/>
          </a:prstGeom>
        </p:spPr>
        <p:txBody>
          <a:bodyPr anchor="t" rtlCol="false" tIns="0" lIns="0" bIns="0" rIns="0">
            <a:spAutoFit/>
          </a:bodyPr>
          <a:lstStyle/>
          <a:p>
            <a:pPr>
              <a:lnSpc>
                <a:spcPts val="4160"/>
              </a:lnSpc>
            </a:pPr>
            <a:r>
              <a:rPr lang="en-US" sz="3200">
                <a:solidFill>
                  <a:srgbClr val="323232"/>
                </a:solidFill>
                <a:latin typeface="Josefin Sans Regular"/>
              </a:rPr>
              <a:t>Tampilan Web</a:t>
            </a:r>
          </a:p>
        </p:txBody>
      </p:sp>
      <p:grpSp>
        <p:nvGrpSpPr>
          <p:cNvPr name="Group 9" id="9"/>
          <p:cNvGrpSpPr/>
          <p:nvPr/>
        </p:nvGrpSpPr>
        <p:grpSpPr>
          <a:xfrm rot="0">
            <a:off x="12015946" y="-3538593"/>
            <a:ext cx="11559731" cy="12073554"/>
            <a:chOff x="0" y="0"/>
            <a:chExt cx="15412974" cy="16098072"/>
          </a:xfrm>
        </p:grpSpPr>
        <p:sp>
          <p:nvSpPr>
            <p:cNvPr name="Freeform 10" id="10"/>
            <p:cNvSpPr/>
            <p:nvPr/>
          </p:nvSpPr>
          <p:spPr>
            <a:xfrm flipH="false" flipV="false" rot="4295664">
              <a:off x="1227874" y="1761905"/>
              <a:ext cx="11626808" cy="10972800"/>
            </a:xfrm>
            <a:custGeom>
              <a:avLst/>
              <a:gdLst/>
              <a:ahLst/>
              <a:cxnLst/>
              <a:rect r="r" b="b" t="t" l="l"/>
              <a:pathLst>
                <a:path h="10972800" w="11626808">
                  <a:moveTo>
                    <a:pt x="0" y="0"/>
                  </a:moveTo>
                  <a:lnTo>
                    <a:pt x="11626808" y="0"/>
                  </a:lnTo>
                  <a:lnTo>
                    <a:pt x="11626808" y="10972800"/>
                  </a:lnTo>
                  <a:lnTo>
                    <a:pt x="0" y="10972800"/>
                  </a:lnTo>
                  <a:lnTo>
                    <a:pt x="0" y="0"/>
                  </a:lnTo>
                  <a:close/>
                </a:path>
              </a:pathLst>
            </a:custGeom>
            <a:blipFill>
              <a:blip r:embed="rId3">
                <a:alphaModFix amt="79000"/>
              </a:blip>
              <a:stretch>
                <a:fillRect l="0" t="0" r="0" b="0"/>
              </a:stretch>
            </a:blipFill>
          </p:spPr>
        </p:sp>
        <p:sp>
          <p:nvSpPr>
            <p:cNvPr name="Freeform 11" id="11"/>
            <p:cNvSpPr/>
            <p:nvPr/>
          </p:nvSpPr>
          <p:spPr>
            <a:xfrm flipH="false" flipV="false" rot="4295664">
              <a:off x="2520964" y="3336447"/>
              <a:ext cx="11683549" cy="10972800"/>
            </a:xfrm>
            <a:custGeom>
              <a:avLst/>
              <a:gdLst/>
              <a:ahLst/>
              <a:cxnLst/>
              <a:rect r="r" b="b" t="t" l="l"/>
              <a:pathLst>
                <a:path h="10972800" w="11683549">
                  <a:moveTo>
                    <a:pt x="0" y="0"/>
                  </a:moveTo>
                  <a:lnTo>
                    <a:pt x="11683550" y="0"/>
                  </a:lnTo>
                  <a:lnTo>
                    <a:pt x="11683550" y="10972800"/>
                  </a:lnTo>
                  <a:lnTo>
                    <a:pt x="0" y="10972800"/>
                  </a:lnTo>
                  <a:lnTo>
                    <a:pt x="0" y="0"/>
                  </a:lnTo>
                  <a:close/>
                </a:path>
              </a:pathLst>
            </a:custGeom>
            <a:blipFill>
              <a:blip r:embed="rId4">
                <a:alphaModFix amt="79000"/>
              </a:blip>
              <a:stretch>
                <a:fillRect l="0" t="0" r="0" b="0"/>
              </a:stretch>
            </a:blipFill>
          </p:spPr>
        </p:sp>
      </p:grpSp>
      <p:sp>
        <p:nvSpPr>
          <p:cNvPr name="TextBox 12" id="12"/>
          <p:cNvSpPr txBox="true"/>
          <p:nvPr/>
        </p:nvSpPr>
        <p:spPr>
          <a:xfrm rot="0">
            <a:off x="7575704" y="4330197"/>
            <a:ext cx="1522694" cy="692162"/>
          </a:xfrm>
          <a:prstGeom prst="rect">
            <a:avLst/>
          </a:prstGeom>
        </p:spPr>
        <p:txBody>
          <a:bodyPr anchor="t" rtlCol="false" tIns="0" lIns="0" bIns="0" rIns="0">
            <a:spAutoFit/>
          </a:bodyPr>
          <a:lstStyle/>
          <a:p>
            <a:pPr algn="ctr">
              <a:lnSpc>
                <a:spcPts val="5455"/>
              </a:lnSpc>
              <a:spcBef>
                <a:spcPct val="0"/>
              </a:spcBef>
            </a:pPr>
            <a:r>
              <a:rPr lang="en-US" sz="4196">
                <a:solidFill>
                  <a:srgbClr val="323232"/>
                </a:solidFill>
                <a:latin typeface="Bernoru"/>
              </a:rPr>
              <a:t>01</a:t>
            </a:r>
          </a:p>
        </p:txBody>
      </p:sp>
      <p:sp>
        <p:nvSpPr>
          <p:cNvPr name="TextBox 13" id="13"/>
          <p:cNvSpPr txBox="true"/>
          <p:nvPr/>
        </p:nvSpPr>
        <p:spPr>
          <a:xfrm rot="0">
            <a:off x="7575704" y="5287713"/>
            <a:ext cx="1522694" cy="692162"/>
          </a:xfrm>
          <a:prstGeom prst="rect">
            <a:avLst/>
          </a:prstGeom>
        </p:spPr>
        <p:txBody>
          <a:bodyPr anchor="t" rtlCol="false" tIns="0" lIns="0" bIns="0" rIns="0">
            <a:spAutoFit/>
          </a:bodyPr>
          <a:lstStyle/>
          <a:p>
            <a:pPr algn="ctr">
              <a:lnSpc>
                <a:spcPts val="5455"/>
              </a:lnSpc>
              <a:spcBef>
                <a:spcPct val="0"/>
              </a:spcBef>
            </a:pPr>
            <a:r>
              <a:rPr lang="en-US" sz="4196">
                <a:solidFill>
                  <a:srgbClr val="323232"/>
                </a:solidFill>
                <a:latin typeface="Bernoru"/>
              </a:rPr>
              <a:t>02</a:t>
            </a:r>
          </a:p>
        </p:txBody>
      </p:sp>
      <p:sp>
        <p:nvSpPr>
          <p:cNvPr name="TextBox 14" id="14"/>
          <p:cNvSpPr txBox="true"/>
          <p:nvPr/>
        </p:nvSpPr>
        <p:spPr>
          <a:xfrm rot="0">
            <a:off x="7575704" y="6245229"/>
            <a:ext cx="1522694" cy="692162"/>
          </a:xfrm>
          <a:prstGeom prst="rect">
            <a:avLst/>
          </a:prstGeom>
        </p:spPr>
        <p:txBody>
          <a:bodyPr anchor="t" rtlCol="false" tIns="0" lIns="0" bIns="0" rIns="0">
            <a:spAutoFit/>
          </a:bodyPr>
          <a:lstStyle/>
          <a:p>
            <a:pPr algn="ctr">
              <a:lnSpc>
                <a:spcPts val="5455"/>
              </a:lnSpc>
              <a:spcBef>
                <a:spcPct val="0"/>
              </a:spcBef>
            </a:pPr>
            <a:r>
              <a:rPr lang="en-US" sz="4196">
                <a:solidFill>
                  <a:srgbClr val="323232"/>
                </a:solidFill>
                <a:latin typeface="Bernoru"/>
              </a:rPr>
              <a:t>03</a:t>
            </a:r>
          </a:p>
        </p:txBody>
      </p:sp>
      <p:sp>
        <p:nvSpPr>
          <p:cNvPr name="TextBox 15" id="15"/>
          <p:cNvSpPr txBox="true"/>
          <p:nvPr/>
        </p:nvSpPr>
        <p:spPr>
          <a:xfrm rot="0">
            <a:off x="7575704" y="7202746"/>
            <a:ext cx="1522694" cy="692162"/>
          </a:xfrm>
          <a:prstGeom prst="rect">
            <a:avLst/>
          </a:prstGeom>
        </p:spPr>
        <p:txBody>
          <a:bodyPr anchor="t" rtlCol="false" tIns="0" lIns="0" bIns="0" rIns="0">
            <a:spAutoFit/>
          </a:bodyPr>
          <a:lstStyle/>
          <a:p>
            <a:pPr algn="ctr">
              <a:lnSpc>
                <a:spcPts val="5455"/>
              </a:lnSpc>
              <a:spcBef>
                <a:spcPct val="0"/>
              </a:spcBef>
            </a:pPr>
            <a:r>
              <a:rPr lang="en-US" sz="4196">
                <a:solidFill>
                  <a:srgbClr val="323232"/>
                </a:solidFill>
                <a:latin typeface="Bernoru"/>
              </a:rPr>
              <a:t>04</a:t>
            </a:r>
          </a:p>
        </p:txBody>
      </p:sp>
      <p:sp>
        <p:nvSpPr>
          <p:cNvPr name="TextBox 16" id="16"/>
          <p:cNvSpPr txBox="true"/>
          <p:nvPr/>
        </p:nvSpPr>
        <p:spPr>
          <a:xfrm rot="0">
            <a:off x="7575704" y="8160262"/>
            <a:ext cx="1522694" cy="692162"/>
          </a:xfrm>
          <a:prstGeom prst="rect">
            <a:avLst/>
          </a:prstGeom>
        </p:spPr>
        <p:txBody>
          <a:bodyPr anchor="t" rtlCol="false" tIns="0" lIns="0" bIns="0" rIns="0">
            <a:spAutoFit/>
          </a:bodyPr>
          <a:lstStyle/>
          <a:p>
            <a:pPr algn="ctr">
              <a:lnSpc>
                <a:spcPts val="5455"/>
              </a:lnSpc>
              <a:spcBef>
                <a:spcPct val="0"/>
              </a:spcBef>
            </a:pPr>
            <a:r>
              <a:rPr lang="en-US" sz="4196">
                <a:solidFill>
                  <a:srgbClr val="323232"/>
                </a:solidFill>
                <a:latin typeface="Bernoru"/>
              </a:rPr>
              <a:t>05</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2809566" y="-3034109"/>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AutoShape 5" id="5"/>
          <p:cNvSpPr/>
          <p:nvPr/>
        </p:nvSpPr>
        <p:spPr>
          <a:xfrm>
            <a:off x="1028700" y="9286875"/>
            <a:ext cx="4699897" cy="0"/>
          </a:xfrm>
          <a:prstGeom prst="line">
            <a:avLst/>
          </a:prstGeom>
          <a:ln cap="flat" w="57150">
            <a:solidFill>
              <a:srgbClr val="494F56"/>
            </a:solidFill>
            <a:prstDash val="sysDash"/>
            <a:headEnd type="none" len="sm" w="sm"/>
            <a:tailEnd type="arrow" len="sm" w="med"/>
          </a:ln>
        </p:spPr>
      </p:sp>
      <p:grpSp>
        <p:nvGrpSpPr>
          <p:cNvPr name="Group 6" id="6"/>
          <p:cNvGrpSpPr>
            <a:grpSpLocks noChangeAspect="true"/>
          </p:cNvGrpSpPr>
          <p:nvPr/>
        </p:nvGrpSpPr>
        <p:grpSpPr>
          <a:xfrm rot="0">
            <a:off x="13078274" y="3132011"/>
            <a:ext cx="4516262" cy="4516262"/>
            <a:chOff x="0" y="0"/>
            <a:chExt cx="7620000" cy="7620000"/>
          </a:xfrm>
        </p:grpSpPr>
        <p:sp>
          <p:nvSpPr>
            <p:cNvPr name="Freeform 7" id="7"/>
            <p:cNvSpPr/>
            <p:nvPr/>
          </p:nvSpPr>
          <p:spPr>
            <a:xfrm flipH="false" flipV="false" rot="0">
              <a:off x="0" y="0"/>
              <a:ext cx="7620000" cy="7620000"/>
            </a:xfrm>
            <a:custGeom>
              <a:avLst/>
              <a:gdLst/>
              <a:ahLst/>
              <a:cxnLst/>
              <a:rect r="r" b="b" t="t" l="l"/>
              <a:pathLst>
                <a:path h="7620000" w="7620000">
                  <a:moveTo>
                    <a:pt x="6826250" y="0"/>
                  </a:moveTo>
                  <a:lnTo>
                    <a:pt x="793750" y="0"/>
                  </a:lnTo>
                  <a:cubicBezTo>
                    <a:pt x="355600" y="0"/>
                    <a:pt x="0" y="355600"/>
                    <a:pt x="0" y="793750"/>
                  </a:cubicBezTo>
                  <a:lnTo>
                    <a:pt x="0" y="7620000"/>
                  </a:lnTo>
                  <a:lnTo>
                    <a:pt x="6826250" y="7620000"/>
                  </a:lnTo>
                  <a:cubicBezTo>
                    <a:pt x="7264400" y="7620000"/>
                    <a:pt x="7620000" y="7264400"/>
                    <a:pt x="7620000" y="6826250"/>
                  </a:cubicBezTo>
                  <a:lnTo>
                    <a:pt x="7620000" y="0"/>
                  </a:lnTo>
                  <a:lnTo>
                    <a:pt x="6826250" y="0"/>
                  </a:lnTo>
                  <a:close/>
                </a:path>
              </a:pathLst>
            </a:custGeom>
            <a:blipFill>
              <a:blip r:embed="rId4"/>
              <a:stretch>
                <a:fillRect l="-21175" t="0" r="-34769" b="0"/>
              </a:stretch>
            </a:blipFill>
          </p:spPr>
        </p:sp>
      </p:grpSp>
      <p:sp>
        <p:nvSpPr>
          <p:cNvPr name="TextBox 8" id="8"/>
          <p:cNvSpPr txBox="true"/>
          <p:nvPr/>
        </p:nvSpPr>
        <p:spPr>
          <a:xfrm rot="0">
            <a:off x="849545" y="1857868"/>
            <a:ext cx="9210548" cy="1274142"/>
          </a:xfrm>
          <a:prstGeom prst="rect">
            <a:avLst/>
          </a:prstGeom>
        </p:spPr>
        <p:txBody>
          <a:bodyPr anchor="t" rtlCol="false" tIns="0" lIns="0" bIns="0" rIns="0">
            <a:spAutoFit/>
          </a:bodyPr>
          <a:lstStyle/>
          <a:p>
            <a:pPr>
              <a:lnSpc>
                <a:spcPts val="9415"/>
              </a:lnSpc>
            </a:pPr>
            <a:r>
              <a:rPr lang="en-US" sz="9707">
                <a:solidFill>
                  <a:srgbClr val="323232"/>
                </a:solidFill>
                <a:latin typeface="Bernoru Bold"/>
              </a:rPr>
              <a:t>Pendahuluan</a:t>
            </a:r>
          </a:p>
        </p:txBody>
      </p:sp>
      <p:sp>
        <p:nvSpPr>
          <p:cNvPr name="TextBox 9" id="9"/>
          <p:cNvSpPr txBox="true"/>
          <p:nvPr/>
        </p:nvSpPr>
        <p:spPr>
          <a:xfrm rot="0">
            <a:off x="849545" y="3277262"/>
            <a:ext cx="10624123" cy="4947424"/>
          </a:xfrm>
          <a:prstGeom prst="rect">
            <a:avLst/>
          </a:prstGeom>
        </p:spPr>
        <p:txBody>
          <a:bodyPr anchor="t" rtlCol="false" tIns="0" lIns="0" bIns="0" rIns="0">
            <a:spAutoFit/>
          </a:bodyPr>
          <a:lstStyle/>
          <a:p>
            <a:pPr algn="l" marL="0" indent="0" lvl="0">
              <a:lnSpc>
                <a:spcPts val="4400"/>
              </a:lnSpc>
            </a:pPr>
            <a:r>
              <a:rPr lang="en-US" sz="2699">
                <a:solidFill>
                  <a:srgbClr val="323232"/>
                </a:solidFill>
                <a:latin typeface="Josefin Sans Regular"/>
              </a:rPr>
              <a:t>Aplikasi Pemesanan Tiket Pesawat adalah platform online untuk mencari dan membeli tiket pesawat secara cepat dan mudah. Dikembangkan sebagai respons terhadap kebutuhan pasar yang berkembang, aplikasi ini menyediakan pengalaman pemesanan tiket yang efisien dan terjangkau bagi pelanggan. Fitur-fiturnya mencakup pencarian rute dan tanggal keberangkatan, perbandingan harga tiket dari berbagai maskapai, pemilihan kursi, dan pembayaran langsung. Layanan pelanggan 24/7 juga tersedia untuk membantu penyelesaian masalah dan pertanyaan pelanggan.</a:t>
            </a:r>
            <a:r>
              <a:rPr lang="en-US" sz="2699">
                <a:solidFill>
                  <a:srgbClr val="323232"/>
                </a:solidFill>
                <a:latin typeface="Josefin Sans Regular"/>
              </a:rPr>
              <a:t> </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2809566" y="-3034109"/>
            <a:ext cx="14283234" cy="14671474"/>
            <a:chOff x="0" y="0"/>
            <a:chExt cx="19044312" cy="19561965"/>
          </a:xfrm>
        </p:grpSpPr>
        <p:sp>
          <p:nvSpPr>
            <p:cNvPr name="Freeform 3" id="3"/>
            <p:cNvSpPr/>
            <p:nvPr/>
          </p:nvSpPr>
          <p:spPr>
            <a:xfrm flipH="false" flipV="false" rot="4444201">
              <a:off x="3212597" y="2008897"/>
              <a:ext cx="14511393" cy="13695127"/>
            </a:xfrm>
            <a:custGeom>
              <a:avLst/>
              <a:gdLst/>
              <a:ahLst/>
              <a:cxnLst/>
              <a:rect r="r" b="b" t="t" l="l"/>
              <a:pathLst>
                <a:path h="13695127" w="14511393">
                  <a:moveTo>
                    <a:pt x="0" y="0"/>
                  </a:moveTo>
                  <a:lnTo>
                    <a:pt x="14511394" y="0"/>
                  </a:lnTo>
                  <a:lnTo>
                    <a:pt x="14511394" y="13695128"/>
                  </a:lnTo>
                  <a:lnTo>
                    <a:pt x="0" y="13695128"/>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294631" y="3823891"/>
              <a:ext cx="14582212" cy="13695127"/>
            </a:xfrm>
            <a:custGeom>
              <a:avLst/>
              <a:gdLst/>
              <a:ahLst/>
              <a:cxnLst/>
              <a:rect r="r" b="b" t="t" l="l"/>
              <a:pathLst>
                <a:path h="13695127" w="14582212">
                  <a:moveTo>
                    <a:pt x="0" y="0"/>
                  </a:moveTo>
                  <a:lnTo>
                    <a:pt x="14582212" y="0"/>
                  </a:lnTo>
                  <a:lnTo>
                    <a:pt x="14582212" y="13695127"/>
                  </a:lnTo>
                  <a:lnTo>
                    <a:pt x="0" y="13695127"/>
                  </a:lnTo>
                  <a:lnTo>
                    <a:pt x="0" y="0"/>
                  </a:lnTo>
                  <a:close/>
                </a:path>
              </a:pathLst>
            </a:custGeom>
            <a:blipFill>
              <a:blip r:embed="rId3">
                <a:alphaModFix amt="94000"/>
              </a:blip>
              <a:stretch>
                <a:fillRect l="0" t="0" r="0" b="0"/>
              </a:stretch>
            </a:blipFill>
          </p:spPr>
        </p:sp>
      </p:grpSp>
      <p:sp>
        <p:nvSpPr>
          <p:cNvPr name="AutoShape 5" id="5"/>
          <p:cNvSpPr/>
          <p:nvPr/>
        </p:nvSpPr>
        <p:spPr>
          <a:xfrm>
            <a:off x="1028700" y="9286875"/>
            <a:ext cx="4699897" cy="0"/>
          </a:xfrm>
          <a:prstGeom prst="line">
            <a:avLst/>
          </a:prstGeom>
          <a:ln cap="flat" w="57150">
            <a:solidFill>
              <a:srgbClr val="494F56"/>
            </a:solidFill>
            <a:prstDash val="sysDash"/>
            <a:headEnd type="none" len="sm" w="sm"/>
            <a:tailEnd type="arrow" len="sm" w="med"/>
          </a:ln>
        </p:spPr>
      </p:sp>
      <p:grpSp>
        <p:nvGrpSpPr>
          <p:cNvPr name="Group 6" id="6"/>
          <p:cNvGrpSpPr>
            <a:grpSpLocks noChangeAspect="true"/>
          </p:cNvGrpSpPr>
          <p:nvPr/>
        </p:nvGrpSpPr>
        <p:grpSpPr>
          <a:xfrm rot="-10800000">
            <a:off x="13007128" y="859671"/>
            <a:ext cx="4544679" cy="4544679"/>
            <a:chOff x="0" y="0"/>
            <a:chExt cx="7620000" cy="7620000"/>
          </a:xfrm>
        </p:grpSpPr>
        <p:sp>
          <p:nvSpPr>
            <p:cNvPr name="Freeform 7" id="7"/>
            <p:cNvSpPr/>
            <p:nvPr/>
          </p:nvSpPr>
          <p:spPr>
            <a:xfrm flipH="false" flipV="true" rot="0">
              <a:off x="0" y="0"/>
              <a:ext cx="7620000" cy="7620000"/>
            </a:xfrm>
            <a:custGeom>
              <a:avLst/>
              <a:gdLst/>
              <a:ahLst/>
              <a:cxnLst/>
              <a:rect r="r" b="b" t="t" l="l"/>
              <a:pathLst>
                <a:path h="7620000" w="7620000">
                  <a:moveTo>
                    <a:pt x="6826250" y="7620000"/>
                  </a:moveTo>
                  <a:lnTo>
                    <a:pt x="793750" y="7620000"/>
                  </a:lnTo>
                  <a:cubicBezTo>
                    <a:pt x="355600" y="7620000"/>
                    <a:pt x="0" y="7264400"/>
                    <a:pt x="0" y="6826250"/>
                  </a:cubicBezTo>
                  <a:lnTo>
                    <a:pt x="0" y="0"/>
                  </a:lnTo>
                  <a:lnTo>
                    <a:pt x="6826250" y="0"/>
                  </a:lnTo>
                  <a:cubicBezTo>
                    <a:pt x="7264400" y="0"/>
                    <a:pt x="7620000" y="355600"/>
                    <a:pt x="7620000" y="793750"/>
                  </a:cubicBezTo>
                  <a:lnTo>
                    <a:pt x="7620000" y="7620000"/>
                  </a:lnTo>
                  <a:lnTo>
                    <a:pt x="6826250" y="7620000"/>
                  </a:lnTo>
                  <a:close/>
                </a:path>
              </a:pathLst>
            </a:custGeom>
            <a:blipFill>
              <a:blip r:embed="rId4"/>
              <a:stretch>
                <a:fillRect l="-24999" t="0" r="-25000" b="0"/>
              </a:stretch>
            </a:blipFill>
          </p:spPr>
        </p:sp>
      </p:grpSp>
      <p:sp>
        <p:nvSpPr>
          <p:cNvPr name="TextBox 8" id="8"/>
          <p:cNvSpPr txBox="true"/>
          <p:nvPr/>
        </p:nvSpPr>
        <p:spPr>
          <a:xfrm rot="0">
            <a:off x="849545" y="1857868"/>
            <a:ext cx="9210548" cy="1274142"/>
          </a:xfrm>
          <a:prstGeom prst="rect">
            <a:avLst/>
          </a:prstGeom>
        </p:spPr>
        <p:txBody>
          <a:bodyPr anchor="t" rtlCol="false" tIns="0" lIns="0" bIns="0" rIns="0">
            <a:spAutoFit/>
          </a:bodyPr>
          <a:lstStyle/>
          <a:p>
            <a:pPr>
              <a:lnSpc>
                <a:spcPts val="9415"/>
              </a:lnSpc>
            </a:pPr>
            <a:r>
              <a:rPr lang="en-US" sz="9707">
                <a:solidFill>
                  <a:srgbClr val="323232"/>
                </a:solidFill>
                <a:latin typeface="Bernoru Bold"/>
              </a:rPr>
              <a:t>Pendahuluan</a:t>
            </a:r>
          </a:p>
        </p:txBody>
      </p:sp>
      <p:sp>
        <p:nvSpPr>
          <p:cNvPr name="TextBox 9" id="9"/>
          <p:cNvSpPr txBox="true"/>
          <p:nvPr/>
        </p:nvSpPr>
        <p:spPr>
          <a:xfrm rot="0">
            <a:off x="849545" y="3277262"/>
            <a:ext cx="10624123" cy="4947424"/>
          </a:xfrm>
          <a:prstGeom prst="rect">
            <a:avLst/>
          </a:prstGeom>
        </p:spPr>
        <p:txBody>
          <a:bodyPr anchor="t" rtlCol="false" tIns="0" lIns="0" bIns="0" rIns="0">
            <a:spAutoFit/>
          </a:bodyPr>
          <a:lstStyle/>
          <a:p>
            <a:pPr algn="l" marL="0" indent="0" lvl="0">
              <a:lnSpc>
                <a:spcPts val="4400"/>
              </a:lnSpc>
            </a:pPr>
            <a:r>
              <a:rPr lang="en-US" sz="2699">
                <a:solidFill>
                  <a:srgbClr val="323232"/>
                </a:solidFill>
                <a:latin typeface="Josefin Sans Regular"/>
              </a:rPr>
              <a:t>Aplikasi ini memprioritaskan kemampuan teknologi, keamanan user, dan kenyamanan pelanggan. Kontrak dengan penyedia layanan TI terpercaya memastikan keamanan dan privasi tinggi serta aksesibilitas aplikasi dari berbagai perangkat. Diharapkan bahwa Aplikasi Pemesanan Tiket Pesawat akan meningkatkan pengalaman pelanggan, efisiensi bisnis, dan pertumbuhan perusahaan. Pembaruan dan perbaikan berkelanjutan akan dilakukan untuk memenuhi kebutuhan pelanggan dan mempertahankan posisi terdepan di industri penerbangan.</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Freeform 2" id="2"/>
          <p:cNvSpPr/>
          <p:nvPr/>
        </p:nvSpPr>
        <p:spPr>
          <a:xfrm flipH="false" flipV="false" rot="-329887">
            <a:off x="-6246039" y="-4374758"/>
            <a:ext cx="10883545" cy="10271346"/>
          </a:xfrm>
          <a:custGeom>
            <a:avLst/>
            <a:gdLst/>
            <a:ahLst/>
            <a:cxnLst/>
            <a:rect r="r" b="b" t="t" l="l"/>
            <a:pathLst>
              <a:path h="10271346" w="10883545">
                <a:moveTo>
                  <a:pt x="0" y="0"/>
                </a:moveTo>
                <a:lnTo>
                  <a:pt x="10883545" y="0"/>
                </a:lnTo>
                <a:lnTo>
                  <a:pt x="10883545" y="10271346"/>
                </a:lnTo>
                <a:lnTo>
                  <a:pt x="0" y="10271346"/>
                </a:lnTo>
                <a:lnTo>
                  <a:pt x="0" y="0"/>
                </a:lnTo>
                <a:close/>
              </a:path>
            </a:pathLst>
          </a:custGeom>
          <a:blipFill>
            <a:blip r:embed="rId2">
              <a:alphaModFix amt="94000"/>
            </a:blip>
            <a:stretch>
              <a:fillRect l="0" t="0" r="0" b="0"/>
            </a:stretch>
          </a:blipFill>
        </p:spPr>
      </p:sp>
      <p:sp>
        <p:nvSpPr>
          <p:cNvPr name="Freeform 3" id="3"/>
          <p:cNvSpPr/>
          <p:nvPr/>
        </p:nvSpPr>
        <p:spPr>
          <a:xfrm flipH="false" flipV="false" rot="-329887">
            <a:off x="-5189501" y="-2739703"/>
            <a:ext cx="10936659" cy="10271346"/>
          </a:xfrm>
          <a:custGeom>
            <a:avLst/>
            <a:gdLst/>
            <a:ahLst/>
            <a:cxnLst/>
            <a:rect r="r" b="b" t="t" l="l"/>
            <a:pathLst>
              <a:path h="10271346" w="10936659">
                <a:moveTo>
                  <a:pt x="0" y="0"/>
                </a:moveTo>
                <a:lnTo>
                  <a:pt x="10936659" y="0"/>
                </a:lnTo>
                <a:lnTo>
                  <a:pt x="10936659" y="10271346"/>
                </a:lnTo>
                <a:lnTo>
                  <a:pt x="0" y="10271346"/>
                </a:lnTo>
                <a:lnTo>
                  <a:pt x="0" y="0"/>
                </a:lnTo>
                <a:close/>
              </a:path>
            </a:pathLst>
          </a:custGeom>
          <a:blipFill>
            <a:blip r:embed="rId3">
              <a:alphaModFix amt="94000"/>
            </a:blip>
            <a:stretch>
              <a:fillRect l="0" t="0" r="0" b="0"/>
            </a:stretch>
          </a:blipFill>
        </p:spPr>
      </p:sp>
      <p:grpSp>
        <p:nvGrpSpPr>
          <p:cNvPr name="Group 4" id="4"/>
          <p:cNvGrpSpPr/>
          <p:nvPr/>
        </p:nvGrpSpPr>
        <p:grpSpPr>
          <a:xfrm rot="0">
            <a:off x="7289541" y="635525"/>
            <a:ext cx="10742244" cy="9286429"/>
            <a:chOff x="0" y="0"/>
            <a:chExt cx="2829233" cy="2445808"/>
          </a:xfrm>
        </p:grpSpPr>
        <p:sp>
          <p:nvSpPr>
            <p:cNvPr name="Freeform 5" id="5"/>
            <p:cNvSpPr/>
            <p:nvPr/>
          </p:nvSpPr>
          <p:spPr>
            <a:xfrm flipH="false" flipV="false" rot="0">
              <a:off x="0" y="0"/>
              <a:ext cx="2829233" cy="2445808"/>
            </a:xfrm>
            <a:custGeom>
              <a:avLst/>
              <a:gdLst/>
              <a:ahLst/>
              <a:cxnLst/>
              <a:rect r="r" b="b" t="t" l="l"/>
              <a:pathLst>
                <a:path h="2445808" w="2829233">
                  <a:moveTo>
                    <a:pt x="14414" y="0"/>
                  </a:moveTo>
                  <a:lnTo>
                    <a:pt x="2814819" y="0"/>
                  </a:lnTo>
                  <a:cubicBezTo>
                    <a:pt x="2818642" y="0"/>
                    <a:pt x="2822308" y="1519"/>
                    <a:pt x="2825011" y="4222"/>
                  </a:cubicBezTo>
                  <a:cubicBezTo>
                    <a:pt x="2827714" y="6925"/>
                    <a:pt x="2829233" y="10591"/>
                    <a:pt x="2829233" y="14414"/>
                  </a:cubicBezTo>
                  <a:lnTo>
                    <a:pt x="2829233" y="2431394"/>
                  </a:lnTo>
                  <a:cubicBezTo>
                    <a:pt x="2829233" y="2439355"/>
                    <a:pt x="2822780" y="2445808"/>
                    <a:pt x="2814819" y="2445808"/>
                  </a:cubicBezTo>
                  <a:lnTo>
                    <a:pt x="14414" y="2445808"/>
                  </a:lnTo>
                  <a:cubicBezTo>
                    <a:pt x="6453" y="2445808"/>
                    <a:pt x="0" y="2439355"/>
                    <a:pt x="0" y="2431394"/>
                  </a:cubicBezTo>
                  <a:lnTo>
                    <a:pt x="0" y="14414"/>
                  </a:lnTo>
                  <a:cubicBezTo>
                    <a:pt x="0" y="6453"/>
                    <a:pt x="6453" y="0"/>
                    <a:pt x="14414" y="0"/>
                  </a:cubicBezTo>
                  <a:close/>
                </a:path>
              </a:pathLst>
            </a:custGeom>
            <a:solidFill>
              <a:srgbClr val="000000">
                <a:alpha val="0"/>
              </a:srgbClr>
            </a:solidFill>
            <a:ln w="19050">
              <a:solidFill>
                <a:srgbClr val="494F56"/>
              </a:solidFill>
            </a:ln>
          </p:spPr>
        </p:sp>
        <p:sp>
          <p:nvSpPr>
            <p:cNvPr name="TextBox 6" id="6"/>
            <p:cNvSpPr txBox="true"/>
            <p:nvPr/>
          </p:nvSpPr>
          <p:spPr>
            <a:xfrm>
              <a:off x="0" y="-47625"/>
              <a:ext cx="812800" cy="860425"/>
            </a:xfrm>
            <a:prstGeom prst="rect">
              <a:avLst/>
            </a:prstGeom>
          </p:spPr>
          <p:txBody>
            <a:bodyPr anchor="ctr" rtlCol="false" tIns="50800" lIns="50800" bIns="50800" rIns="50800"/>
            <a:lstStyle/>
            <a:p>
              <a:pPr algn="ctr">
                <a:lnSpc>
                  <a:spcPts val="3499"/>
                </a:lnSpc>
              </a:pPr>
            </a:p>
          </p:txBody>
        </p:sp>
      </p:grpSp>
      <p:grpSp>
        <p:nvGrpSpPr>
          <p:cNvPr name="Group 7" id="7"/>
          <p:cNvGrpSpPr/>
          <p:nvPr/>
        </p:nvGrpSpPr>
        <p:grpSpPr>
          <a:xfrm rot="0">
            <a:off x="7780133" y="1028700"/>
            <a:ext cx="9827413" cy="8457628"/>
            <a:chOff x="0" y="0"/>
            <a:chExt cx="4061509" cy="3495399"/>
          </a:xfrm>
        </p:grpSpPr>
        <p:sp>
          <p:nvSpPr>
            <p:cNvPr name="Freeform 8" id="8"/>
            <p:cNvSpPr/>
            <p:nvPr/>
          </p:nvSpPr>
          <p:spPr>
            <a:xfrm flipH="false" flipV="false" rot="0">
              <a:off x="0" y="0"/>
              <a:ext cx="4061509" cy="3495399"/>
            </a:xfrm>
            <a:custGeom>
              <a:avLst/>
              <a:gdLst/>
              <a:ahLst/>
              <a:cxnLst/>
              <a:rect r="r" b="b" t="t" l="l"/>
              <a:pathLst>
                <a:path h="3495399" w="4061509">
                  <a:moveTo>
                    <a:pt x="15756" y="0"/>
                  </a:moveTo>
                  <a:lnTo>
                    <a:pt x="4045753" y="0"/>
                  </a:lnTo>
                  <a:cubicBezTo>
                    <a:pt x="4049931" y="0"/>
                    <a:pt x="4053939" y="1660"/>
                    <a:pt x="4056894" y="4615"/>
                  </a:cubicBezTo>
                  <a:cubicBezTo>
                    <a:pt x="4059849" y="7570"/>
                    <a:pt x="4061509" y="11577"/>
                    <a:pt x="4061509" y="15756"/>
                  </a:cubicBezTo>
                  <a:lnTo>
                    <a:pt x="4061509" y="3479643"/>
                  </a:lnTo>
                  <a:cubicBezTo>
                    <a:pt x="4061509" y="3483821"/>
                    <a:pt x="4059849" y="3487829"/>
                    <a:pt x="4056894" y="3490784"/>
                  </a:cubicBezTo>
                  <a:cubicBezTo>
                    <a:pt x="4053939" y="3493739"/>
                    <a:pt x="4049931" y="3495399"/>
                    <a:pt x="4045753" y="3495399"/>
                  </a:cubicBezTo>
                  <a:lnTo>
                    <a:pt x="15756" y="3495399"/>
                  </a:lnTo>
                  <a:cubicBezTo>
                    <a:pt x="11577" y="3495399"/>
                    <a:pt x="7570" y="3493739"/>
                    <a:pt x="4615" y="3490784"/>
                  </a:cubicBezTo>
                  <a:cubicBezTo>
                    <a:pt x="1660" y="3487829"/>
                    <a:pt x="0" y="3483821"/>
                    <a:pt x="0" y="3479643"/>
                  </a:cubicBezTo>
                  <a:lnTo>
                    <a:pt x="0" y="15756"/>
                  </a:lnTo>
                  <a:cubicBezTo>
                    <a:pt x="0" y="11577"/>
                    <a:pt x="1660" y="7570"/>
                    <a:pt x="4615" y="4615"/>
                  </a:cubicBezTo>
                  <a:cubicBezTo>
                    <a:pt x="7570" y="1660"/>
                    <a:pt x="11577" y="0"/>
                    <a:pt x="15756" y="0"/>
                  </a:cubicBezTo>
                  <a:close/>
                </a:path>
              </a:pathLst>
            </a:custGeom>
            <a:solidFill>
              <a:srgbClr val="F0BEB3"/>
            </a:solidFill>
          </p:spPr>
        </p:sp>
        <p:sp>
          <p:nvSpPr>
            <p:cNvPr name="TextBox 9" id="9"/>
            <p:cNvSpPr txBox="true"/>
            <p:nvPr/>
          </p:nvSpPr>
          <p:spPr>
            <a:xfrm>
              <a:off x="0" y="-57150"/>
              <a:ext cx="812800" cy="869950"/>
            </a:xfrm>
            <a:prstGeom prst="rect">
              <a:avLst/>
            </a:prstGeom>
          </p:spPr>
          <p:txBody>
            <a:bodyPr anchor="ctr" rtlCol="false" tIns="254000" lIns="254000" bIns="254000" rIns="254000"/>
            <a:lstStyle/>
            <a:p>
              <a:pPr marL="582924" indent="-291462" lvl="1">
                <a:lnSpc>
                  <a:spcPts val="3779"/>
                </a:lnSpc>
                <a:buFont typeface="Arial"/>
                <a:buChar char="•"/>
              </a:pPr>
              <a:r>
                <a:rPr lang="en-US" sz="2699">
                  <a:solidFill>
                    <a:srgbClr val="323232"/>
                  </a:solidFill>
                  <a:latin typeface="Josefin Sans Regular"/>
                </a:rPr>
                <a:t> </a:t>
              </a:r>
              <a:r>
                <a:rPr lang="en-US" sz="2699">
                  <a:solidFill>
                    <a:srgbClr val="323232"/>
                  </a:solidFill>
                  <a:latin typeface="Josefin Sans Regular"/>
                </a:rPr>
                <a:t>pendekatan yang digunakan dalam pengembangan aplikasi pemesanan tiket pesawat mencakup analisis sistem, perancangan sistem, dan pengembangan model objek dan dinamis. </a:t>
              </a:r>
            </a:p>
            <a:p>
              <a:pPr>
                <a:lnSpc>
                  <a:spcPts val="3779"/>
                </a:lnSpc>
              </a:pPr>
            </a:p>
            <a:p>
              <a:pPr marL="582924" indent="-291462" lvl="1">
                <a:lnSpc>
                  <a:spcPts val="3779"/>
                </a:lnSpc>
                <a:buFont typeface="Arial"/>
                <a:buChar char="•"/>
              </a:pPr>
              <a:r>
                <a:rPr lang="en-US" sz="2699">
                  <a:solidFill>
                    <a:srgbClr val="323232"/>
                  </a:solidFill>
                  <a:latin typeface="Josefin Sans Regular"/>
                </a:rPr>
                <a:t> Cara pengumpulan data dilakukan melalui observasi langsung terhadap sistem yang ada, wawancara dengan pengguna potensial, analisis dokumen terkait, dan penelitia</a:t>
              </a:r>
              <a:r>
                <a:rPr lang="en-US" sz="2699">
                  <a:solidFill>
                    <a:srgbClr val="323232"/>
                  </a:solidFill>
                  <a:latin typeface="Josefin Sans Regular"/>
                </a:rPr>
                <a:t>n terhadap sistem serupa yang sudah ada.</a:t>
              </a:r>
            </a:p>
            <a:p>
              <a:pPr>
                <a:lnSpc>
                  <a:spcPts val="3779"/>
                </a:lnSpc>
              </a:pPr>
            </a:p>
            <a:p>
              <a:pPr marL="582924" indent="-291462" lvl="1">
                <a:lnSpc>
                  <a:spcPts val="3779"/>
                </a:lnSpc>
                <a:buFont typeface="Arial"/>
                <a:buChar char="•"/>
              </a:pPr>
              <a:r>
                <a:rPr lang="en-US" sz="2699">
                  <a:solidFill>
                    <a:srgbClr val="323232"/>
                  </a:solidFill>
                  <a:latin typeface="Josefin Sans Regular"/>
                </a:rPr>
                <a:t> Cara analisis data dilakukan melalui pemodelan sistem, pengembangan diagram-digram seperti use case diagram, activity diagram, class diagram, dan sequence diagram untuk memvisualisasikan interaksi dan perilaku sistem. </a:t>
              </a:r>
            </a:p>
            <a:p>
              <a:pPr>
                <a:lnSpc>
                  <a:spcPts val="3779"/>
                </a:lnSpc>
              </a:pPr>
            </a:p>
          </p:txBody>
        </p:sp>
      </p:grpSp>
      <p:sp>
        <p:nvSpPr>
          <p:cNvPr name="Freeform 10" id="10"/>
          <p:cNvSpPr/>
          <p:nvPr/>
        </p:nvSpPr>
        <p:spPr>
          <a:xfrm flipH="false" flipV="false" rot="0">
            <a:off x="15738522" y="8869233"/>
            <a:ext cx="1130698" cy="1130698"/>
          </a:xfrm>
          <a:custGeom>
            <a:avLst/>
            <a:gdLst/>
            <a:ahLst/>
            <a:cxnLst/>
            <a:rect r="r" b="b" t="t" l="l"/>
            <a:pathLst>
              <a:path h="1130698" w="1130698">
                <a:moveTo>
                  <a:pt x="0" y="0"/>
                </a:moveTo>
                <a:lnTo>
                  <a:pt x="1130698" y="0"/>
                </a:lnTo>
                <a:lnTo>
                  <a:pt x="1130698" y="1130698"/>
                </a:lnTo>
                <a:lnTo>
                  <a:pt x="0" y="11306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7004577" y="8972724"/>
            <a:ext cx="1027207" cy="1027207"/>
          </a:xfrm>
          <a:custGeom>
            <a:avLst/>
            <a:gdLst/>
            <a:ahLst/>
            <a:cxnLst/>
            <a:rect r="r" b="b" t="t" l="l"/>
            <a:pathLst>
              <a:path h="1027207" w="1027207">
                <a:moveTo>
                  <a:pt x="0" y="0"/>
                </a:moveTo>
                <a:lnTo>
                  <a:pt x="1027208" y="0"/>
                </a:lnTo>
                <a:lnTo>
                  <a:pt x="1027208" y="1027207"/>
                </a:lnTo>
                <a:lnTo>
                  <a:pt x="0" y="10272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4220125">
            <a:off x="1123536" y="963030"/>
            <a:ext cx="3408922" cy="3443355"/>
          </a:xfrm>
          <a:custGeom>
            <a:avLst/>
            <a:gdLst/>
            <a:ahLst/>
            <a:cxnLst/>
            <a:rect r="r" b="b" t="t" l="l"/>
            <a:pathLst>
              <a:path h="3443355" w="3408922">
                <a:moveTo>
                  <a:pt x="0" y="0"/>
                </a:moveTo>
                <a:lnTo>
                  <a:pt x="3408922" y="0"/>
                </a:lnTo>
                <a:lnTo>
                  <a:pt x="3408922" y="3443355"/>
                </a:lnTo>
                <a:lnTo>
                  <a:pt x="0" y="3443355"/>
                </a:lnTo>
                <a:lnTo>
                  <a:pt x="0" y="0"/>
                </a:lnTo>
                <a:close/>
              </a:path>
            </a:pathLst>
          </a:custGeom>
          <a:blipFill>
            <a:blip r:embed="rId8"/>
            <a:stretch>
              <a:fillRect l="0" t="0" r="0" b="0"/>
            </a:stretch>
          </a:blipFill>
        </p:spPr>
      </p:sp>
      <p:sp>
        <p:nvSpPr>
          <p:cNvPr name="TextBox 13" id="13"/>
          <p:cNvSpPr txBox="true"/>
          <p:nvPr/>
        </p:nvSpPr>
        <p:spPr>
          <a:xfrm rot="0">
            <a:off x="842416" y="4992954"/>
            <a:ext cx="5571598" cy="1930819"/>
          </a:xfrm>
          <a:prstGeom prst="rect">
            <a:avLst/>
          </a:prstGeom>
        </p:spPr>
        <p:txBody>
          <a:bodyPr anchor="t" rtlCol="false" tIns="0" lIns="0" bIns="0" rIns="0">
            <a:spAutoFit/>
          </a:bodyPr>
          <a:lstStyle/>
          <a:p>
            <a:pPr>
              <a:lnSpc>
                <a:spcPts val="7400"/>
              </a:lnSpc>
            </a:pPr>
            <a:r>
              <a:rPr lang="en-US" sz="7400">
                <a:solidFill>
                  <a:srgbClr val="323232"/>
                </a:solidFill>
                <a:latin typeface="Bernoru"/>
              </a:rPr>
              <a:t>Metode Penelitian</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grpSp>
        <p:nvGrpSpPr>
          <p:cNvPr name="Group 2" id="2"/>
          <p:cNvGrpSpPr/>
          <p:nvPr/>
        </p:nvGrpSpPr>
        <p:grpSpPr>
          <a:xfrm rot="0">
            <a:off x="-5243849" y="-4276932"/>
            <a:ext cx="16593792" cy="17044836"/>
            <a:chOff x="0" y="0"/>
            <a:chExt cx="22125056" cy="22726448"/>
          </a:xfrm>
        </p:grpSpPr>
        <p:sp>
          <p:nvSpPr>
            <p:cNvPr name="Freeform 3" id="3"/>
            <p:cNvSpPr/>
            <p:nvPr/>
          </p:nvSpPr>
          <p:spPr>
            <a:xfrm flipH="false" flipV="false" rot="4444201">
              <a:off x="3732290" y="2333871"/>
              <a:ext cx="16858860" cy="15910549"/>
            </a:xfrm>
            <a:custGeom>
              <a:avLst/>
              <a:gdLst/>
              <a:ahLst/>
              <a:cxnLst/>
              <a:rect r="r" b="b" t="t" l="l"/>
              <a:pathLst>
                <a:path h="15910549" w="16858860">
                  <a:moveTo>
                    <a:pt x="0" y="0"/>
                  </a:moveTo>
                  <a:lnTo>
                    <a:pt x="16858860" y="0"/>
                  </a:lnTo>
                  <a:lnTo>
                    <a:pt x="16858860" y="15910549"/>
                  </a:lnTo>
                  <a:lnTo>
                    <a:pt x="0" y="15910549"/>
                  </a:lnTo>
                  <a:lnTo>
                    <a:pt x="0" y="0"/>
                  </a:lnTo>
                  <a:close/>
                </a:path>
              </a:pathLst>
            </a:custGeom>
            <a:blipFill>
              <a:blip r:embed="rId2">
                <a:alphaModFix amt="94000"/>
              </a:blip>
              <a:stretch>
                <a:fillRect l="0" t="0" r="0" b="0"/>
              </a:stretch>
            </a:blipFill>
          </p:spPr>
        </p:sp>
        <p:sp>
          <p:nvSpPr>
            <p:cNvPr name="Freeform 4" id="4"/>
            <p:cNvSpPr/>
            <p:nvPr/>
          </p:nvSpPr>
          <p:spPr>
            <a:xfrm flipH="false" flipV="false" rot="4444201">
              <a:off x="1504060" y="4442471"/>
              <a:ext cx="16941135" cy="15910549"/>
            </a:xfrm>
            <a:custGeom>
              <a:avLst/>
              <a:gdLst/>
              <a:ahLst/>
              <a:cxnLst/>
              <a:rect r="r" b="b" t="t" l="l"/>
              <a:pathLst>
                <a:path h="15910549" w="16941135">
                  <a:moveTo>
                    <a:pt x="0" y="0"/>
                  </a:moveTo>
                  <a:lnTo>
                    <a:pt x="16941135" y="0"/>
                  </a:lnTo>
                  <a:lnTo>
                    <a:pt x="16941135" y="15910549"/>
                  </a:lnTo>
                  <a:lnTo>
                    <a:pt x="0" y="15910549"/>
                  </a:lnTo>
                  <a:lnTo>
                    <a:pt x="0" y="0"/>
                  </a:lnTo>
                  <a:close/>
                </a:path>
              </a:pathLst>
            </a:custGeom>
            <a:blipFill>
              <a:blip r:embed="rId3">
                <a:alphaModFix amt="94000"/>
              </a:blip>
              <a:stretch>
                <a:fillRect l="0" t="0" r="0" b="0"/>
              </a:stretch>
            </a:blipFill>
          </p:spPr>
        </p:sp>
      </p:grpSp>
      <p:sp>
        <p:nvSpPr>
          <p:cNvPr name="TextBox 5" id="5"/>
          <p:cNvSpPr txBox="true"/>
          <p:nvPr/>
        </p:nvSpPr>
        <p:spPr>
          <a:xfrm rot="0">
            <a:off x="1028700" y="1752476"/>
            <a:ext cx="9811881" cy="2492712"/>
          </a:xfrm>
          <a:prstGeom prst="rect">
            <a:avLst/>
          </a:prstGeom>
        </p:spPr>
        <p:txBody>
          <a:bodyPr anchor="t" rtlCol="false" tIns="0" lIns="0" bIns="0" rIns="0">
            <a:spAutoFit/>
          </a:bodyPr>
          <a:lstStyle/>
          <a:p>
            <a:pPr>
              <a:lnSpc>
                <a:spcPts val="9679"/>
              </a:lnSpc>
            </a:pPr>
            <a:r>
              <a:rPr lang="en-US" sz="8799">
                <a:solidFill>
                  <a:srgbClr val="323232"/>
                </a:solidFill>
                <a:latin typeface="Bernoru"/>
              </a:rPr>
              <a:t>Perancangan</a:t>
            </a:r>
          </a:p>
          <a:p>
            <a:pPr>
              <a:lnSpc>
                <a:spcPts val="9679"/>
              </a:lnSpc>
            </a:pPr>
            <a:r>
              <a:rPr lang="en-US" sz="8799">
                <a:solidFill>
                  <a:srgbClr val="323232"/>
                </a:solidFill>
                <a:latin typeface="Bernoru"/>
              </a:rPr>
              <a:t>Sistem</a:t>
            </a:r>
          </a:p>
        </p:txBody>
      </p:sp>
      <p:grpSp>
        <p:nvGrpSpPr>
          <p:cNvPr name="Group 6" id="6"/>
          <p:cNvGrpSpPr>
            <a:grpSpLocks noChangeAspect="true"/>
          </p:cNvGrpSpPr>
          <p:nvPr/>
        </p:nvGrpSpPr>
        <p:grpSpPr>
          <a:xfrm rot="-5400000">
            <a:off x="9753177" y="2520315"/>
            <a:ext cx="8057149" cy="5246370"/>
            <a:chOff x="0" y="0"/>
            <a:chExt cx="3272790" cy="2131060"/>
          </a:xfrm>
        </p:grpSpPr>
        <p:sp>
          <p:nvSpPr>
            <p:cNvPr name="Freeform 7" id="7"/>
            <p:cNvSpPr/>
            <p:nvPr/>
          </p:nvSpPr>
          <p:spPr>
            <a:xfrm flipH="false" flipV="true" rot="0">
              <a:off x="0" y="0"/>
              <a:ext cx="3272790" cy="2131060"/>
            </a:xfrm>
            <a:custGeom>
              <a:avLst/>
              <a:gdLst/>
              <a:ahLst/>
              <a:cxnLst/>
              <a:rect r="r" b="b" t="t" l="l"/>
              <a:pathLst>
                <a:path h="2131060" w="3272790">
                  <a:moveTo>
                    <a:pt x="0" y="2131060"/>
                  </a:moveTo>
                  <a:lnTo>
                    <a:pt x="2767330" y="2131060"/>
                  </a:lnTo>
                  <a:cubicBezTo>
                    <a:pt x="3046730" y="2131060"/>
                    <a:pt x="3272790" y="1905000"/>
                    <a:pt x="3272790" y="1625600"/>
                  </a:cubicBezTo>
                  <a:lnTo>
                    <a:pt x="3272790" y="1625600"/>
                  </a:lnTo>
                  <a:lnTo>
                    <a:pt x="3272790" y="0"/>
                  </a:lnTo>
                  <a:lnTo>
                    <a:pt x="3272790" y="0"/>
                  </a:lnTo>
                  <a:lnTo>
                    <a:pt x="0" y="0"/>
                  </a:lnTo>
                  <a:lnTo>
                    <a:pt x="0" y="0"/>
                  </a:lnTo>
                  <a:lnTo>
                    <a:pt x="0" y="2131060"/>
                  </a:lnTo>
                  <a:lnTo>
                    <a:pt x="0" y="2131060"/>
                  </a:lnTo>
                  <a:close/>
                </a:path>
              </a:pathLst>
            </a:custGeom>
            <a:blipFill>
              <a:blip r:embed="rId4"/>
              <a:stretch>
                <a:fillRect l="-3853" t="-30222" r="-33753" b="-11897"/>
              </a:stretch>
            </a:blipFill>
          </p:spPr>
        </p:sp>
      </p:gr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TextBox 2" id="2"/>
          <p:cNvSpPr txBox="true"/>
          <p:nvPr/>
        </p:nvSpPr>
        <p:spPr>
          <a:xfrm rot="0">
            <a:off x="1240457" y="754505"/>
            <a:ext cx="6333318" cy="919406"/>
          </a:xfrm>
          <a:prstGeom prst="rect">
            <a:avLst/>
          </a:prstGeom>
        </p:spPr>
        <p:txBody>
          <a:bodyPr anchor="t" rtlCol="false" tIns="0" lIns="0" bIns="0" rIns="0">
            <a:spAutoFit/>
          </a:bodyPr>
          <a:lstStyle/>
          <a:p>
            <a:pPr algn="ctr" marL="0" indent="0" lvl="0">
              <a:lnSpc>
                <a:spcPts val="7280"/>
              </a:lnSpc>
              <a:spcBef>
                <a:spcPct val="0"/>
              </a:spcBef>
            </a:pPr>
            <a:r>
              <a:rPr lang="en-US" sz="5600">
                <a:solidFill>
                  <a:srgbClr val="323232"/>
                </a:solidFill>
                <a:latin typeface="Roboto Bold"/>
              </a:rPr>
              <a:t>Use Case</a:t>
            </a:r>
          </a:p>
        </p:txBody>
      </p:sp>
      <p:grpSp>
        <p:nvGrpSpPr>
          <p:cNvPr name="Group 3" id="3"/>
          <p:cNvGrpSpPr/>
          <p:nvPr/>
        </p:nvGrpSpPr>
        <p:grpSpPr>
          <a:xfrm rot="0">
            <a:off x="11698162" y="-4957213"/>
            <a:ext cx="11772979" cy="13135745"/>
            <a:chOff x="0" y="0"/>
            <a:chExt cx="15697305" cy="17514327"/>
          </a:xfrm>
        </p:grpSpPr>
        <p:sp>
          <p:nvSpPr>
            <p:cNvPr name="Freeform 4" id="4"/>
            <p:cNvSpPr/>
            <p:nvPr/>
          </p:nvSpPr>
          <p:spPr>
            <a:xfrm flipH="false" flipV="false" rot="4295664">
              <a:off x="1227874" y="1761905"/>
              <a:ext cx="11626808" cy="10972800"/>
            </a:xfrm>
            <a:custGeom>
              <a:avLst/>
              <a:gdLst/>
              <a:ahLst/>
              <a:cxnLst/>
              <a:rect r="r" b="b" t="t" l="l"/>
              <a:pathLst>
                <a:path h="10972800" w="11626808">
                  <a:moveTo>
                    <a:pt x="0" y="0"/>
                  </a:moveTo>
                  <a:lnTo>
                    <a:pt x="11626808" y="0"/>
                  </a:lnTo>
                  <a:lnTo>
                    <a:pt x="11626808" y="10972800"/>
                  </a:lnTo>
                  <a:lnTo>
                    <a:pt x="0" y="10972800"/>
                  </a:lnTo>
                  <a:lnTo>
                    <a:pt x="0" y="0"/>
                  </a:lnTo>
                  <a:close/>
                </a:path>
              </a:pathLst>
            </a:custGeom>
            <a:blipFill>
              <a:blip r:embed="rId2">
                <a:alphaModFix amt="79000"/>
              </a:blip>
              <a:stretch>
                <a:fillRect l="0" t="0" r="0" b="0"/>
              </a:stretch>
            </a:blipFill>
          </p:spPr>
        </p:sp>
        <p:sp>
          <p:nvSpPr>
            <p:cNvPr name="Freeform 5" id="5"/>
            <p:cNvSpPr/>
            <p:nvPr/>
          </p:nvSpPr>
          <p:spPr>
            <a:xfrm flipH="false" flipV="false" rot="4295664">
              <a:off x="2805295" y="4752703"/>
              <a:ext cx="11683549" cy="10972800"/>
            </a:xfrm>
            <a:custGeom>
              <a:avLst/>
              <a:gdLst/>
              <a:ahLst/>
              <a:cxnLst/>
              <a:rect r="r" b="b" t="t" l="l"/>
              <a:pathLst>
                <a:path h="10972800" w="11683549">
                  <a:moveTo>
                    <a:pt x="0" y="0"/>
                  </a:moveTo>
                  <a:lnTo>
                    <a:pt x="11683549" y="0"/>
                  </a:lnTo>
                  <a:lnTo>
                    <a:pt x="11683549" y="10972800"/>
                  </a:lnTo>
                  <a:lnTo>
                    <a:pt x="0" y="10972800"/>
                  </a:lnTo>
                  <a:lnTo>
                    <a:pt x="0" y="0"/>
                  </a:lnTo>
                  <a:close/>
                </a:path>
              </a:pathLst>
            </a:custGeom>
            <a:blipFill>
              <a:blip r:embed="rId3">
                <a:alphaModFix amt="79000"/>
              </a:blip>
              <a:stretch>
                <a:fillRect l="0" t="0" r="0" b="0"/>
              </a:stretch>
            </a:blipFill>
          </p:spPr>
        </p:sp>
      </p:grpSp>
      <p:sp>
        <p:nvSpPr>
          <p:cNvPr name="TextBox 6" id="6"/>
          <p:cNvSpPr txBox="true"/>
          <p:nvPr/>
        </p:nvSpPr>
        <p:spPr>
          <a:xfrm rot="0">
            <a:off x="10430851" y="754505"/>
            <a:ext cx="6210381" cy="919406"/>
          </a:xfrm>
          <a:prstGeom prst="rect">
            <a:avLst/>
          </a:prstGeom>
        </p:spPr>
        <p:txBody>
          <a:bodyPr anchor="t" rtlCol="false" tIns="0" lIns="0" bIns="0" rIns="0">
            <a:spAutoFit/>
          </a:bodyPr>
          <a:lstStyle/>
          <a:p>
            <a:pPr algn="ctr" marL="0" indent="0" lvl="0">
              <a:lnSpc>
                <a:spcPts val="7280"/>
              </a:lnSpc>
              <a:spcBef>
                <a:spcPct val="0"/>
              </a:spcBef>
            </a:pPr>
            <a:r>
              <a:rPr lang="en-US" sz="5600">
                <a:solidFill>
                  <a:srgbClr val="323232"/>
                </a:solidFill>
                <a:latin typeface="Roboto Bold"/>
              </a:rPr>
              <a:t>Activity Diagram</a:t>
            </a:r>
          </a:p>
        </p:txBody>
      </p:sp>
      <p:sp>
        <p:nvSpPr>
          <p:cNvPr name="AutoShape 7" id="7"/>
          <p:cNvSpPr/>
          <p:nvPr/>
        </p:nvSpPr>
        <p:spPr>
          <a:xfrm flipH="true">
            <a:off x="9167812" y="1897380"/>
            <a:ext cx="0" cy="6644508"/>
          </a:xfrm>
          <a:prstGeom prst="line">
            <a:avLst/>
          </a:prstGeom>
          <a:ln cap="flat" w="47625">
            <a:solidFill>
              <a:srgbClr val="494F56"/>
            </a:solidFill>
            <a:prstDash val="sysDash"/>
            <a:headEnd type="none" len="sm" w="sm"/>
            <a:tailEnd type="none" len="sm" w="sm"/>
          </a:ln>
        </p:spPr>
      </p:sp>
      <p:sp>
        <p:nvSpPr>
          <p:cNvPr name="Freeform 8" id="8"/>
          <p:cNvSpPr/>
          <p:nvPr/>
        </p:nvSpPr>
        <p:spPr>
          <a:xfrm flipH="false" flipV="false" rot="0">
            <a:off x="786532" y="1897380"/>
            <a:ext cx="7716214" cy="8073161"/>
          </a:xfrm>
          <a:custGeom>
            <a:avLst/>
            <a:gdLst/>
            <a:ahLst/>
            <a:cxnLst/>
            <a:rect r="r" b="b" t="t" l="l"/>
            <a:pathLst>
              <a:path h="8073161" w="7716214">
                <a:moveTo>
                  <a:pt x="0" y="0"/>
                </a:moveTo>
                <a:lnTo>
                  <a:pt x="7716214" y="0"/>
                </a:lnTo>
                <a:lnTo>
                  <a:pt x="7716214" y="8073161"/>
                </a:lnTo>
                <a:lnTo>
                  <a:pt x="0" y="8073161"/>
                </a:lnTo>
                <a:lnTo>
                  <a:pt x="0" y="0"/>
                </a:lnTo>
                <a:close/>
              </a:path>
            </a:pathLst>
          </a:custGeom>
          <a:blipFill>
            <a:blip r:embed="rId4"/>
            <a:stretch>
              <a:fillRect l="-1238" t="0" r="-515" b="0"/>
            </a:stretch>
          </a:blipFill>
        </p:spPr>
      </p:sp>
      <p:sp>
        <p:nvSpPr>
          <p:cNvPr name="Freeform 9" id="9"/>
          <p:cNvSpPr/>
          <p:nvPr/>
        </p:nvSpPr>
        <p:spPr>
          <a:xfrm flipH="false" flipV="false" rot="0">
            <a:off x="10009969" y="1897380"/>
            <a:ext cx="7926162" cy="7967878"/>
          </a:xfrm>
          <a:custGeom>
            <a:avLst/>
            <a:gdLst/>
            <a:ahLst/>
            <a:cxnLst/>
            <a:rect r="r" b="b" t="t" l="l"/>
            <a:pathLst>
              <a:path h="7967878" w="7926162">
                <a:moveTo>
                  <a:pt x="0" y="0"/>
                </a:moveTo>
                <a:lnTo>
                  <a:pt x="7926161" y="0"/>
                </a:lnTo>
                <a:lnTo>
                  <a:pt x="7926161" y="7967878"/>
                </a:lnTo>
                <a:lnTo>
                  <a:pt x="0" y="7967878"/>
                </a:lnTo>
                <a:lnTo>
                  <a:pt x="0" y="0"/>
                </a:lnTo>
                <a:close/>
              </a:path>
            </a:pathLst>
          </a:custGeom>
          <a:blipFill>
            <a:blip r:embed="rId5"/>
            <a:stretch>
              <a:fillRect l="0" t="0" r="0" b="0"/>
            </a:stretch>
          </a:blipFill>
        </p:spPr>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EDE5"/>
        </a:solidFill>
      </p:bgPr>
    </p:bg>
    <p:spTree>
      <p:nvGrpSpPr>
        <p:cNvPr id="1" name=""/>
        <p:cNvGrpSpPr/>
        <p:nvPr/>
      </p:nvGrpSpPr>
      <p:grpSpPr>
        <a:xfrm>
          <a:off x="0" y="0"/>
          <a:ext cx="0" cy="0"/>
          <a:chOff x="0" y="0"/>
          <a:chExt cx="0" cy="0"/>
        </a:xfrm>
      </p:grpSpPr>
      <p:sp>
        <p:nvSpPr>
          <p:cNvPr name="TextBox 2" id="2"/>
          <p:cNvSpPr txBox="true"/>
          <p:nvPr/>
        </p:nvSpPr>
        <p:spPr>
          <a:xfrm rot="-5400000">
            <a:off x="4787910" y="4510338"/>
            <a:ext cx="6333318" cy="919406"/>
          </a:xfrm>
          <a:prstGeom prst="rect">
            <a:avLst/>
          </a:prstGeom>
        </p:spPr>
        <p:txBody>
          <a:bodyPr anchor="t" rtlCol="false" tIns="0" lIns="0" bIns="0" rIns="0">
            <a:spAutoFit/>
          </a:bodyPr>
          <a:lstStyle/>
          <a:p>
            <a:pPr algn="ctr" marL="0" indent="0" lvl="0">
              <a:lnSpc>
                <a:spcPts val="7280"/>
              </a:lnSpc>
              <a:spcBef>
                <a:spcPct val="0"/>
              </a:spcBef>
            </a:pPr>
            <a:r>
              <a:rPr lang="en-US" sz="5600">
                <a:solidFill>
                  <a:srgbClr val="323232"/>
                </a:solidFill>
                <a:latin typeface="Roboto Bold"/>
              </a:rPr>
              <a:t>Class Diagram</a:t>
            </a:r>
          </a:p>
        </p:txBody>
      </p:sp>
      <p:grpSp>
        <p:nvGrpSpPr>
          <p:cNvPr name="Group 3" id="3"/>
          <p:cNvGrpSpPr/>
          <p:nvPr/>
        </p:nvGrpSpPr>
        <p:grpSpPr>
          <a:xfrm rot="0">
            <a:off x="11698162" y="-4957213"/>
            <a:ext cx="11772979" cy="13135745"/>
            <a:chOff x="0" y="0"/>
            <a:chExt cx="15697305" cy="17514327"/>
          </a:xfrm>
        </p:grpSpPr>
        <p:sp>
          <p:nvSpPr>
            <p:cNvPr name="Freeform 4" id="4"/>
            <p:cNvSpPr/>
            <p:nvPr/>
          </p:nvSpPr>
          <p:spPr>
            <a:xfrm flipH="false" flipV="false" rot="4295664">
              <a:off x="1227874" y="1761905"/>
              <a:ext cx="11626808" cy="10972800"/>
            </a:xfrm>
            <a:custGeom>
              <a:avLst/>
              <a:gdLst/>
              <a:ahLst/>
              <a:cxnLst/>
              <a:rect r="r" b="b" t="t" l="l"/>
              <a:pathLst>
                <a:path h="10972800" w="11626808">
                  <a:moveTo>
                    <a:pt x="0" y="0"/>
                  </a:moveTo>
                  <a:lnTo>
                    <a:pt x="11626808" y="0"/>
                  </a:lnTo>
                  <a:lnTo>
                    <a:pt x="11626808" y="10972800"/>
                  </a:lnTo>
                  <a:lnTo>
                    <a:pt x="0" y="10972800"/>
                  </a:lnTo>
                  <a:lnTo>
                    <a:pt x="0" y="0"/>
                  </a:lnTo>
                  <a:close/>
                </a:path>
              </a:pathLst>
            </a:custGeom>
            <a:blipFill>
              <a:blip r:embed="rId2">
                <a:alphaModFix amt="79000"/>
              </a:blip>
              <a:stretch>
                <a:fillRect l="0" t="0" r="0" b="0"/>
              </a:stretch>
            </a:blipFill>
          </p:spPr>
        </p:sp>
        <p:sp>
          <p:nvSpPr>
            <p:cNvPr name="Freeform 5" id="5"/>
            <p:cNvSpPr/>
            <p:nvPr/>
          </p:nvSpPr>
          <p:spPr>
            <a:xfrm flipH="false" flipV="false" rot="4295664">
              <a:off x="2805295" y="4752703"/>
              <a:ext cx="11683549" cy="10972800"/>
            </a:xfrm>
            <a:custGeom>
              <a:avLst/>
              <a:gdLst/>
              <a:ahLst/>
              <a:cxnLst/>
              <a:rect r="r" b="b" t="t" l="l"/>
              <a:pathLst>
                <a:path h="10972800" w="11683549">
                  <a:moveTo>
                    <a:pt x="0" y="0"/>
                  </a:moveTo>
                  <a:lnTo>
                    <a:pt x="11683549" y="0"/>
                  </a:lnTo>
                  <a:lnTo>
                    <a:pt x="11683549" y="10972800"/>
                  </a:lnTo>
                  <a:lnTo>
                    <a:pt x="0" y="10972800"/>
                  </a:lnTo>
                  <a:lnTo>
                    <a:pt x="0" y="0"/>
                  </a:lnTo>
                  <a:close/>
                </a:path>
              </a:pathLst>
            </a:custGeom>
            <a:blipFill>
              <a:blip r:embed="rId3">
                <a:alphaModFix amt="79000"/>
              </a:blip>
              <a:stretch>
                <a:fillRect l="0" t="0" r="0" b="0"/>
              </a:stretch>
            </a:blipFill>
          </p:spPr>
        </p:sp>
      </p:grpSp>
      <p:sp>
        <p:nvSpPr>
          <p:cNvPr name="TextBox 6" id="6"/>
          <p:cNvSpPr txBox="true"/>
          <p:nvPr/>
        </p:nvSpPr>
        <p:spPr>
          <a:xfrm rot="5400000">
            <a:off x="6238232" y="4718100"/>
            <a:ext cx="6210381" cy="919406"/>
          </a:xfrm>
          <a:prstGeom prst="rect">
            <a:avLst/>
          </a:prstGeom>
        </p:spPr>
        <p:txBody>
          <a:bodyPr anchor="t" rtlCol="false" tIns="0" lIns="0" bIns="0" rIns="0">
            <a:spAutoFit/>
          </a:bodyPr>
          <a:lstStyle/>
          <a:p>
            <a:pPr algn="ctr" marL="0" indent="0" lvl="0">
              <a:lnSpc>
                <a:spcPts val="7280"/>
              </a:lnSpc>
              <a:spcBef>
                <a:spcPct val="0"/>
              </a:spcBef>
            </a:pPr>
            <a:r>
              <a:rPr lang="en-US" sz="5600">
                <a:solidFill>
                  <a:srgbClr val="323232"/>
                </a:solidFill>
                <a:latin typeface="Roboto Bold"/>
              </a:rPr>
              <a:t>Squence Diagram</a:t>
            </a:r>
          </a:p>
        </p:txBody>
      </p:sp>
      <p:sp>
        <p:nvSpPr>
          <p:cNvPr name="AutoShape 7" id="7"/>
          <p:cNvSpPr/>
          <p:nvPr/>
        </p:nvSpPr>
        <p:spPr>
          <a:xfrm flipH="true">
            <a:off x="8650357" y="1855548"/>
            <a:ext cx="0" cy="6644508"/>
          </a:xfrm>
          <a:prstGeom prst="line">
            <a:avLst/>
          </a:prstGeom>
          <a:ln cap="flat" w="47625">
            <a:solidFill>
              <a:srgbClr val="494F56"/>
            </a:solidFill>
            <a:prstDash val="sysDash"/>
            <a:headEnd type="none" len="sm" w="sm"/>
            <a:tailEnd type="none" len="sm" w="sm"/>
          </a:ln>
        </p:spPr>
      </p:sp>
      <p:sp>
        <p:nvSpPr>
          <p:cNvPr name="Freeform 8" id="8"/>
          <p:cNvSpPr/>
          <p:nvPr/>
        </p:nvSpPr>
        <p:spPr>
          <a:xfrm flipH="false" flipV="false" rot="0">
            <a:off x="883813" y="1028700"/>
            <a:ext cx="6173012" cy="8246038"/>
          </a:xfrm>
          <a:custGeom>
            <a:avLst/>
            <a:gdLst/>
            <a:ahLst/>
            <a:cxnLst/>
            <a:rect r="r" b="b" t="t" l="l"/>
            <a:pathLst>
              <a:path h="8246038" w="6173012">
                <a:moveTo>
                  <a:pt x="0" y="0"/>
                </a:moveTo>
                <a:lnTo>
                  <a:pt x="6173012" y="0"/>
                </a:lnTo>
                <a:lnTo>
                  <a:pt x="6173012" y="8246038"/>
                </a:lnTo>
                <a:lnTo>
                  <a:pt x="0" y="8246038"/>
                </a:lnTo>
                <a:lnTo>
                  <a:pt x="0" y="0"/>
                </a:lnTo>
                <a:close/>
              </a:path>
            </a:pathLst>
          </a:custGeom>
          <a:blipFill>
            <a:blip r:embed="rId4"/>
            <a:stretch>
              <a:fillRect l="0" t="0" r="0" b="0"/>
            </a:stretch>
          </a:blipFill>
        </p:spPr>
      </p:sp>
      <p:sp>
        <p:nvSpPr>
          <p:cNvPr name="Freeform 9" id="9"/>
          <p:cNvSpPr/>
          <p:nvPr/>
        </p:nvSpPr>
        <p:spPr>
          <a:xfrm flipH="false" flipV="false" rot="0">
            <a:off x="11442282" y="253599"/>
            <a:ext cx="4194179" cy="9779802"/>
          </a:xfrm>
          <a:custGeom>
            <a:avLst/>
            <a:gdLst/>
            <a:ahLst/>
            <a:cxnLst/>
            <a:rect r="r" b="b" t="t" l="l"/>
            <a:pathLst>
              <a:path h="9779802" w="4194179">
                <a:moveTo>
                  <a:pt x="0" y="0"/>
                </a:moveTo>
                <a:lnTo>
                  <a:pt x="4194179" y="0"/>
                </a:lnTo>
                <a:lnTo>
                  <a:pt x="4194179" y="9779802"/>
                </a:lnTo>
                <a:lnTo>
                  <a:pt x="0" y="9779802"/>
                </a:lnTo>
                <a:lnTo>
                  <a:pt x="0" y="0"/>
                </a:lnTo>
                <a:close/>
              </a:path>
            </a:pathLst>
          </a:custGeom>
          <a:blipFill>
            <a:blip r:embed="rId5"/>
            <a:stretch>
              <a:fillRect l="0" t="-3661" r="0" b="-3661"/>
            </a:stretch>
          </a:blipFill>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DAFl4s_20H8</dc:identifier>
  <dcterms:modified xsi:type="dcterms:W3CDTF">2011-08-01T06:04:30Z</dcterms:modified>
  <cp:revision>1</cp:revision>
  <dc:title>PPT TUGAS BESAR PAKKK ononnono</dc:title>
</cp:coreProperties>
</file>

<file path=docProps/thumbnail.jpeg>
</file>